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handoutMasterIdLst>
    <p:handoutMasterId r:id="rId57"/>
  </p:handoutMasterIdLst>
  <p:sldIdLst>
    <p:sldId id="415" r:id="rId3"/>
    <p:sldId id="416" r:id="rId5"/>
    <p:sldId id="449" r:id="rId6"/>
    <p:sldId id="450" r:id="rId7"/>
    <p:sldId id="453" r:id="rId8"/>
    <p:sldId id="451" r:id="rId9"/>
    <p:sldId id="452" r:id="rId10"/>
    <p:sldId id="454" r:id="rId11"/>
    <p:sldId id="502" r:id="rId12"/>
    <p:sldId id="458" r:id="rId13"/>
    <p:sldId id="459" r:id="rId14"/>
    <p:sldId id="486" r:id="rId15"/>
    <p:sldId id="460" r:id="rId16"/>
    <p:sldId id="461" r:id="rId17"/>
    <p:sldId id="462" r:id="rId18"/>
    <p:sldId id="463" r:id="rId19"/>
    <p:sldId id="456" r:id="rId20"/>
    <p:sldId id="455" r:id="rId21"/>
    <p:sldId id="431" r:id="rId22"/>
    <p:sldId id="464" r:id="rId23"/>
    <p:sldId id="465" r:id="rId24"/>
    <p:sldId id="466" r:id="rId25"/>
    <p:sldId id="487" r:id="rId26"/>
    <p:sldId id="488" r:id="rId27"/>
    <p:sldId id="467" r:id="rId28"/>
    <p:sldId id="468" r:id="rId29"/>
    <p:sldId id="469" r:id="rId30"/>
    <p:sldId id="470" r:id="rId31"/>
    <p:sldId id="472" r:id="rId32"/>
    <p:sldId id="473" r:id="rId33"/>
    <p:sldId id="474" r:id="rId34"/>
    <p:sldId id="475" r:id="rId35"/>
    <p:sldId id="476" r:id="rId36"/>
    <p:sldId id="477" r:id="rId37"/>
    <p:sldId id="481" r:id="rId38"/>
    <p:sldId id="482" r:id="rId39"/>
    <p:sldId id="478" r:id="rId40"/>
    <p:sldId id="479" r:id="rId41"/>
    <p:sldId id="480" r:id="rId42"/>
    <p:sldId id="483" r:id="rId43"/>
    <p:sldId id="484" r:id="rId44"/>
    <p:sldId id="491" r:id="rId45"/>
    <p:sldId id="490" r:id="rId46"/>
    <p:sldId id="494" r:id="rId47"/>
    <p:sldId id="493" r:id="rId48"/>
    <p:sldId id="495" r:id="rId49"/>
    <p:sldId id="489" r:id="rId50"/>
    <p:sldId id="496" r:id="rId51"/>
    <p:sldId id="497" r:id="rId52"/>
    <p:sldId id="498" r:id="rId53"/>
    <p:sldId id="499" r:id="rId54"/>
    <p:sldId id="500" r:id="rId55"/>
    <p:sldId id="501" r:id="rId56"/>
  </p:sldIdLst>
  <p:sldSz cx="9144000" cy="6858000" type="letter"/>
  <p:notesSz cx="7099300" cy="10234295"/>
  <p:kinsoku lang="zh-CN"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kern="1200">
        <a:solidFill>
          <a:schemeClr val="accent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accent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accent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accent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accent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accent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accent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accent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accent1"/>
        </a:solidFill>
        <a:latin typeface="Arial" panose="020B0604020202020204" pitchFamily="34" charset="0"/>
        <a:ea typeface="宋体" panose="02010600030101010101" pitchFamily="2" charset="-122"/>
        <a:cs typeface="+mn-cs"/>
      </a:defRPr>
    </a:lvl9pPr>
  </p:defaultTextStyle>
  <p:extLst>
    <p:ext uri="{521415D9-36F7-43E2-AB2F-B90AF26B5E84}">
      <p14:sectionLst xmlns:p14="http://schemas.microsoft.com/office/powerpoint/2010/main">
        <p14:section name="Untitled Section" id="{0F2910D1-4D7B-4F0B-BC24-4339E7751338}">
          <p14:sldIdLst>
            <p14:sldId id="415"/>
            <p14:sldId id="416"/>
            <p14:sldId id="449"/>
            <p14:sldId id="450"/>
            <p14:sldId id="453"/>
            <p14:sldId id="451"/>
            <p14:sldId id="452"/>
            <p14:sldId id="454"/>
            <p14:sldId id="502"/>
            <p14:sldId id="458"/>
            <p14:sldId id="459"/>
            <p14:sldId id="486"/>
            <p14:sldId id="460"/>
            <p14:sldId id="461"/>
            <p14:sldId id="462"/>
            <p14:sldId id="463"/>
            <p14:sldId id="456"/>
            <p14:sldId id="455"/>
            <p14:sldId id="431"/>
            <p14:sldId id="464"/>
            <p14:sldId id="465"/>
            <p14:sldId id="466"/>
            <p14:sldId id="487"/>
            <p14:sldId id="488"/>
            <p14:sldId id="467"/>
            <p14:sldId id="468"/>
            <p14:sldId id="469"/>
            <p14:sldId id="470"/>
            <p14:sldId id="472"/>
            <p14:sldId id="473"/>
            <p14:sldId id="474"/>
            <p14:sldId id="475"/>
            <p14:sldId id="476"/>
            <p14:sldId id="477"/>
            <p14:sldId id="481"/>
            <p14:sldId id="482"/>
            <p14:sldId id="478"/>
            <p14:sldId id="479"/>
            <p14:sldId id="480"/>
            <p14:sldId id="483"/>
            <p14:sldId id="484"/>
            <p14:sldId id="491"/>
            <p14:sldId id="490"/>
            <p14:sldId id="494"/>
            <p14:sldId id="493"/>
            <p14:sldId id="495"/>
            <p14:sldId id="489"/>
            <p14:sldId id="496"/>
            <p14:sldId id="497"/>
            <p14:sldId id="498"/>
            <p14:sldId id="499"/>
            <p14:sldId id="500"/>
            <p14:sldId id="501"/>
          </p14:sldIdLst>
        </p14:section>
      </p14:sectionLst>
    </p:ext>
    <p:ext uri="{EFAFB233-063F-42B5-8137-9DF3F51BA10A}">
      <p15:sldGuideLst xmlns:p15="http://schemas.microsoft.com/office/powerpoint/2012/main">
        <p15:guide id="1" orient="horz" pos="2160" userDrawn="1">
          <p15:clr>
            <a:srgbClr val="A4A3A4"/>
          </p15:clr>
        </p15:guide>
        <p15:guide id="2" pos="15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9900"/>
    <a:srgbClr val="8901F3"/>
    <a:srgbClr val="000000"/>
    <a:srgbClr val="008276"/>
    <a:srgbClr val="5A11FD"/>
    <a:srgbClr val="00A091"/>
    <a:srgbClr val="51DC00"/>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76" autoAdjust="0"/>
    <p:restoredTop sz="75204" autoAdjust="0"/>
  </p:normalViewPr>
  <p:slideViewPr>
    <p:cSldViewPr showGuides="1">
      <p:cViewPr varScale="1">
        <p:scale>
          <a:sx n="84" d="100"/>
          <a:sy n="84" d="100"/>
        </p:scale>
        <p:origin x="1508" y="72"/>
      </p:cViewPr>
      <p:guideLst>
        <p:guide orient="horz" pos="2160"/>
        <p:guide pos="1584"/>
      </p:guideLst>
    </p:cSldViewPr>
  </p:slideViewPr>
  <p:outlineViewPr>
    <p:cViewPr>
      <p:scale>
        <a:sx n="33" d="100"/>
        <a:sy n="33" d="100"/>
      </p:scale>
      <p:origin x="0" y="0"/>
    </p:cViewPr>
  </p:outlineViewPr>
  <p:notesTextViewPr>
    <p:cViewPr>
      <p:scale>
        <a:sx n="100" d="100"/>
        <a:sy n="100" d="100"/>
      </p:scale>
      <p:origin x="0" y="-164"/>
    </p:cViewPr>
  </p:notesTextViewPr>
  <p:sorterViewPr>
    <p:cViewPr>
      <p:scale>
        <a:sx n="66" d="100"/>
        <a:sy n="66" d="100"/>
      </p:scale>
      <p:origin x="0" y="0"/>
    </p:cViewPr>
  </p:sorterViewPr>
  <p:notesViewPr>
    <p:cSldViewPr>
      <p:cViewPr varScale="1">
        <p:scale>
          <a:sx n="84" d="100"/>
          <a:sy n="84" d="100"/>
        </p:scale>
        <p:origin x="-1932" y="-84"/>
      </p:cViewPr>
      <p:guideLst>
        <p:guide orient="horz" pos="3222"/>
        <p:guide pos="2236"/>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0" Type="http://schemas.openxmlformats.org/officeDocument/2006/relationships/tableStyles" Target="tableStyles.xml"/><Relationship Id="rId6" Type="http://schemas.openxmlformats.org/officeDocument/2006/relationships/slide" Target="slides/slide3.xml"/><Relationship Id="rId59" Type="http://schemas.openxmlformats.org/officeDocument/2006/relationships/viewProps" Target="viewProps.xml"/><Relationship Id="rId58" Type="http://schemas.openxmlformats.org/officeDocument/2006/relationships/presProps" Target="presProps.xml"/><Relationship Id="rId57" Type="http://schemas.openxmlformats.org/officeDocument/2006/relationships/handoutMaster" Target="handoutMasters/handoutMaster1.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andoutMaster>
</file>

<file path=ppt/media/>
</file>

<file path=ppt/media/image1.jpeg>
</file>

<file path=ppt/media/image13.png>
</file>

<file path=ppt/media/image16.png>
</file>

<file path=ppt/media/image17.jpeg>
</file>

<file path=ppt/media/image2.jpeg>
</file>

<file path=ppt/media/image21.tiff>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Rot="1" noChangeAspect="1" noChangeArrowheads="1" noTextEdit="1"/>
          </p:cNvSpPr>
          <p:nvPr>
            <p:ph type="sldImg" idx="2"/>
          </p:nvPr>
        </p:nvSpPr>
        <p:spPr bwMode="auto">
          <a:xfrm>
            <a:off x="1009650" y="660400"/>
            <a:ext cx="5092700" cy="382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1" name="Rectangle 3"/>
          <p:cNvSpPr>
            <a:spLocks noGrp="1" noChangeArrowheads="1"/>
          </p:cNvSpPr>
          <p:nvPr>
            <p:ph type="body" sz="quarter" idx="3"/>
          </p:nvPr>
        </p:nvSpPr>
        <p:spPr bwMode="auto">
          <a:xfrm>
            <a:off x="534988" y="4859338"/>
            <a:ext cx="6118225" cy="4605337"/>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7254" tIns="47774" rIns="97254" bIns="47774" numCol="1" anchor="t" anchorCtr="0" compatLnSpc="1"/>
          <a:lstStyle/>
          <a:p>
            <a:pPr lvl="0"/>
            <a:r>
              <a:rPr lang="en-US" altLang="zh-CN" noProof="0"/>
              <a:t>we want this to be in font 11 and justify.</a:t>
            </a:r>
            <a:endParaRPr lang="en-US" altLang="zh-CN" noProof="0"/>
          </a:p>
        </p:txBody>
      </p:sp>
    </p:spTree>
  </p:cSld>
  <p:clrMap bg1="lt1" tx1="dk1" bg2="lt2" tx2="dk2" accent1="accent1" accent2="accent2" accent3="accent3" accent4="accent4" accent5="accent5" accent6="accent6" hlink="hlink" folHlink="folHlink"/>
  <p:notesStyle>
    <a:lvl1pPr algn="just" rtl="0" eaLnBrk="0" fontAlgn="base" hangingPunct="0">
      <a:lnSpc>
        <a:spcPct val="90000"/>
      </a:lnSpc>
      <a:spcBef>
        <a:spcPct val="40000"/>
      </a:spcBef>
      <a:spcAft>
        <a:spcPct val="0"/>
      </a:spcAft>
      <a:defRPr kumimoji="1" sz="1100" kern="1200">
        <a:solidFill>
          <a:schemeClr val="tx1"/>
        </a:solidFill>
        <a:latin typeface="Arial" panose="020B0604020202020204" pitchFamily="34" charset="0"/>
        <a:ea typeface="宋体" panose="02010600030101010101" pitchFamily="2" charset="-122"/>
        <a:cs typeface="宋体" panose="02010600030101010101" pitchFamily="2" charset="-122"/>
      </a:defRPr>
    </a:lvl1pPr>
    <a:lvl2pPr marL="742950" indent="-28575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2pPr>
    <a:lvl3pPr marL="1143000" indent="-2286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3pPr>
    <a:lvl4pPr marL="1600200" indent="-2286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4pPr>
    <a:lvl5pPr marL="2057400" indent="-2286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32FECCDC-8F84-714B-A840-8FD269A17EFD}"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宋体" panose="02010600030101010101" pitchFamily="2"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课堂派选择题</a:t>
            </a:r>
            <a:r>
              <a:rPr lang="en-US" altLang="zh-CN" dirty="0"/>
              <a:t>:</a:t>
            </a:r>
            <a:r>
              <a:rPr lang="en-US" altLang="zh-CN" baseline="0" dirty="0"/>
              <a:t> which one has longer jump distance branch instruction </a:t>
            </a:r>
            <a:r>
              <a:rPr lang="en-US" altLang="zh-CN" b="1" baseline="0" dirty="0" err="1"/>
              <a:t>beq</a:t>
            </a:r>
            <a:r>
              <a:rPr lang="en-US" altLang="zh-CN" baseline="0" dirty="0"/>
              <a:t> or Jump instruction </a:t>
            </a:r>
            <a:r>
              <a:rPr lang="en-US" altLang="zh-CN" b="1" baseline="0" dirty="0" err="1"/>
              <a:t>jal</a:t>
            </a:r>
            <a:endParaRPr lang="en-US" altLang="zh-CN" b="1" baseline="0" dirty="0"/>
          </a:p>
          <a:p>
            <a:endParaRPr lang="en-US" b="1"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just" defTabSz="914400" rtl="0" eaLnBrk="0" fontAlgn="base" latinLnBrk="0" hangingPunct="0">
              <a:lnSpc>
                <a:spcPct val="90000"/>
              </a:lnSpc>
              <a:spcBef>
                <a:spcPct val="40000"/>
              </a:spcBef>
              <a:spcAft>
                <a:spcPct val="0"/>
              </a:spcAft>
              <a:buClrTx/>
              <a:buSzTx/>
              <a:buFontTx/>
              <a:buNone/>
              <a:defRPr/>
            </a:pPr>
            <a:r>
              <a:rPr lang="en-US" altLang="zh-CN" dirty="0"/>
              <a:t>MARS</a:t>
            </a:r>
            <a:r>
              <a:rPr lang="zh-CN" altLang="en-US" dirty="0"/>
              <a:t>举例：位指令 </a:t>
            </a:r>
            <a:r>
              <a:rPr lang="en-US" altLang="zh-CN" dirty="0"/>
              <a:t>li $t1, 100</a:t>
            </a:r>
            <a:r>
              <a:rPr lang="zh-CN" altLang="en-US" dirty="0"/>
              <a:t>和</a:t>
            </a:r>
            <a:r>
              <a:rPr lang="en-US" altLang="zh-CN" dirty="0"/>
              <a:t>li $t1,</a:t>
            </a:r>
            <a:r>
              <a:rPr lang="zh-CN" altLang="en-US" dirty="0"/>
              <a:t> </a:t>
            </a:r>
            <a:r>
              <a:rPr lang="en-US" altLang="zh-CN" dirty="0"/>
              <a:t>10000000</a:t>
            </a:r>
            <a:endParaRPr lang="en-US" altLang="zh-CN" dirty="0"/>
          </a:p>
          <a:p>
            <a:r>
              <a:rPr kumimoji="1" lang="en-US" sz="1100" b="0" i="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Pseudoinstruction</a:t>
            </a:r>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means "fake instruction". You might wonder why they exist. When designing a modern ISA, one criteria is to decide whether an instruction should be part of the ISA or not. In the past, if you could see a use for the instruction, it was often added to </a:t>
            </a:r>
            <a:r>
              <a:rPr kumimoji="1" lang="en-US" sz="1100" b="0" i="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ther</a:t>
            </a:r>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instruction set. This lead to bloated and slow </a:t>
            </a:r>
            <a:r>
              <a:rPr kumimoji="1" lang="en-US" sz="1100" b="0" i="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implementations.In</a:t>
            </a:r>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the 1980s, researcher began questioning the assumptions of how to design an ISA. The original thinking was to write ISAs that would be compact and useful to compiler writers. Compactness was important because memory was very expensive up until the 1980's.</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Thus, instructions were often variable-sized, i.e., some instructions had as few as one byte, to as many as, say, 8 or more bytes. The thinking was "why use any more bytes than necessary".</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Once memory became cheaper, it was reasonable to think that perhaps instruction sizes could be larger, and perhaps fixed in size. This would allow hardware designers to use advanced techniques like pipelining. By having equal sized instructions, it was easier to fetch the instructions, because no decoding was required.</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Initially, RISC ISA designers thought that minimizing the total number of instructions was the best way to go. Fewer instructions meant simpler hardware, and simpler hardware meant easier optimization.</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Fewer instructions also meant larger volume of code. What used to be executed in one CISC instruction might require ten or more RISC instructions. The hope was that faster hardware (and caches) would offset the increase in code size.</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This turned out not to be the case. It was decided that the best way to decide whether an instruction should or should not be included was benchmarking. Use typical C or FORTRAN code, and compile it to assembly. Run the code on a CPU, and see if the time to execute runs significantly faster with the instruction as opposed to without. If it performs better, leave the instruction in. If not, leave it out.</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This idea was fairly revolutionary. Instead of designing for compiler writers and memory, the idea was to design ISAs for performance.</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However, by taking out some instructions, assembly language programmers would find it a little harder to write code. To make it easier for them, </a:t>
            </a:r>
            <a:r>
              <a:rPr kumimoji="1" lang="en-US" sz="1100" b="0" i="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pseudoinstructions</a:t>
            </a:r>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were added. </a:t>
            </a:r>
            <a:r>
              <a:rPr kumimoji="1" lang="en-US" sz="1100" b="0" i="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Pseudoinstructions</a:t>
            </a:r>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do not correspond to real MIPS instructions. </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Instead, the assembler, a program that converts assembly language programs to machine code, would then translate </a:t>
            </a:r>
            <a:r>
              <a:rPr kumimoji="1" lang="en-US" sz="1100" b="0" i="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pseudoinstructions</a:t>
            </a:r>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to real instructions, usually requiring at least one on more instructions.</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b="0" i="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Pseudoinstructions</a:t>
            </a:r>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not only make it easier to program, it can also add clarity to the program, by making the intention of the programmer more clear.</a:t>
            </a:r>
            <a:endPar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As mentioned above, the MIPS hardware makes sure that register $zero always has the value 0. at is, whenever register $zero is used, it supplies a 0, and the programmer cannot change the value of register $zero. Register $zero is used to create the assembly language instruction that copies the contents of one register to another. us the MIPS assembler accepts this instruction even though it is not found in the MIPS architecture: </a:t>
            </a:r>
            <a:endParaRPr lang="en-US" dirty="0"/>
          </a:p>
          <a:p>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move $t0,$t1 # register $t0 gets register $t1 </a:t>
            </a:r>
            <a:endPar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e assembler converts this assembly language instruction into the machine language equivalent of the following instruction: </a:t>
            </a:r>
            <a:endPar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add $t0,$zero,$t1 # register $t0 gets 0 + register $t1 </a:t>
            </a:r>
            <a:endParaRPr lang="en-US" dirty="0"/>
          </a:p>
          <a:p>
            <a:endParaRPr lang="en-US" dirty="0"/>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https://godbolt.org/</a:t>
            </a:r>
            <a:endParaRPr lang="en-US" altLang="zh-CN" dirty="0"/>
          </a:p>
          <a:p>
            <a:endParaRPr lang="en-US" altLang="zh-CN" dirty="0"/>
          </a:p>
          <a:p>
            <a:b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b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int </a:t>
            </a:r>
            <a:r>
              <a:rPr kumimoji="1" lang="en-US" altLang="zh-CN"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cal</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(int </a:t>
            </a:r>
            <a:r>
              <a:rPr kumimoji="1" lang="en-US" altLang="zh-CN"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i</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int j, int g, int h) {</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int f;</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if (</a:t>
            </a:r>
            <a:r>
              <a:rPr kumimoji="1" lang="en-US" altLang="zh-CN"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i</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==j)</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f=</a:t>
            </a:r>
            <a:r>
              <a:rPr kumimoji="1" lang="en-US" altLang="zh-CN"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g+h</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else</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f=g-h;</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return f;</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b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b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just" defTabSz="914400" rtl="0" eaLnBrk="0" fontAlgn="base" latinLnBrk="0" hangingPunct="0">
              <a:lnSpc>
                <a:spcPct val="90000"/>
              </a:lnSpc>
              <a:spcBef>
                <a:spcPct val="40000"/>
              </a:spcBef>
              <a:spcAft>
                <a:spcPct val="0"/>
              </a:spcAft>
              <a:buClrTx/>
              <a:buSzTx/>
              <a:buFontTx/>
              <a:buNone/>
              <a:defRPr/>
            </a:pPr>
            <a:r>
              <a:rPr lang="en-US" altLang="zh-CN" dirty="0"/>
              <a:t>https://godbolt.org/</a:t>
            </a:r>
            <a:endParaRPr lang="en-US" altLang="zh-CN" dirty="0"/>
          </a:p>
          <a:p>
            <a:pPr marL="0" marR="0" lvl="0" indent="0" algn="just" defTabSz="914400" rtl="0" eaLnBrk="0" fontAlgn="base" latinLnBrk="0" hangingPunct="0">
              <a:lnSpc>
                <a:spcPct val="90000"/>
              </a:lnSpc>
              <a:spcBef>
                <a:spcPct val="40000"/>
              </a:spcBef>
              <a:spcAft>
                <a:spcPct val="0"/>
              </a:spcAft>
              <a:buClrTx/>
              <a:buSzTx/>
              <a:buFontTx/>
              <a:buNone/>
              <a:defRPr/>
            </a:pPr>
            <a:endParaRPr lang="en-US" altLang="zh-CN" dirty="0"/>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int </a:t>
            </a:r>
            <a:r>
              <a:rPr kumimoji="1" lang="en-US" altLang="zh-CN"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i</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int s;</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int A[1000];</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b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b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void main(void) {</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for (</a:t>
            </a:r>
            <a:r>
              <a:rPr kumimoji="1" lang="en-US" altLang="zh-CN"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i</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=1000; </a:t>
            </a:r>
            <a:r>
              <a:rPr kumimoji="1" lang="en-US" altLang="zh-CN"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i</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&gt;=0;i--)</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a:t>
            </a:r>
            <a:r>
              <a:rPr kumimoji="1" lang="en-US" altLang="zh-CN"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i</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a:t>
            </a:r>
            <a:r>
              <a:rPr kumimoji="1" lang="en-US" altLang="zh-CN"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i</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]+s;</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t>
            </a:r>
            <a:endPar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br>
              <a:rPr kumimoji="1" lang="en-US" altLang="zh-CN" sz="1100" kern="1200">
                <a:solidFill>
                  <a:schemeClr val="tx1"/>
                </a:solidFill>
                <a:effectLst/>
                <a:latin typeface="Arial" panose="020B0604020202020204" pitchFamily="34" charset="0"/>
                <a:ea typeface="宋体" panose="02010600030101010101" pitchFamily="2" charset="-122"/>
                <a:cs typeface="宋体" panose="02010600030101010101" pitchFamily="2" charset="-122"/>
              </a:rPr>
            </a:br>
            <a:endParaRPr kumimoji="1" lang="en-US" altLang="zh-CN" sz="1100" kern="120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marL="0" marR="0" lvl="0" indent="0" algn="just" defTabSz="914400" rtl="0" eaLnBrk="0" fontAlgn="base" latinLnBrk="0" hangingPunct="0">
              <a:lnSpc>
                <a:spcPct val="90000"/>
              </a:lnSpc>
              <a:spcBef>
                <a:spcPct val="40000"/>
              </a:spcBef>
              <a:spcAft>
                <a:spcPct val="0"/>
              </a:spcAft>
              <a:buClrTx/>
              <a:buSzTx/>
              <a:buFontTx/>
              <a:buNone/>
              <a:defRPr/>
            </a:pPr>
            <a:endParaRPr lang="en-US" altLang="zh-CN" dirty="0"/>
          </a:p>
          <a:p>
            <a:pPr rtl="0"/>
            <a:endParaRPr lang="en-US" dirty="0">
              <a:effectLst/>
            </a:endParaRPr>
          </a:p>
          <a:p>
            <a:pPr rtl="0"/>
            <a:endParaRPr lang="en-US" dirty="0">
              <a:effectLst/>
            </a:endParaRPr>
          </a:p>
          <a:p>
            <a:pPr rtl="0"/>
            <a:endParaRPr lang="en-US" dirty="0">
              <a:effectLst/>
            </a:endParaRPr>
          </a:p>
          <a:p>
            <a:pPr rtl="0"/>
            <a:endParaRPr lang="en-US" dirty="0">
              <a:effectLst/>
            </a:endParaRPr>
          </a:p>
          <a:p>
            <a:pPr rtl="0"/>
            <a:r>
              <a:rPr lang="en-US" dirty="0">
                <a:effectLst/>
              </a:rPr>
              <a:t>Branch if not equal to zero. </a:t>
            </a:r>
            <a:endParaRPr lang="en-US" dirty="0">
              <a:effectLst/>
            </a:endParaRPr>
          </a:p>
          <a:p>
            <a:pPr rtl="0"/>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bnez</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rs,Label</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endPar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rtl="0"/>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bne</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rs</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zero,Label</a:t>
            </a: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b="1"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if</a:t>
            </a:r>
            <a:r>
              <a:rPr lang="en-US" dirty="0">
                <a:effectLst/>
              </a:rPr>
              <a:t> (R[</a:t>
            </a:r>
            <a:r>
              <a:rPr lang="en-US" dirty="0" err="1">
                <a:effectLst/>
              </a:rPr>
              <a:t>rs</a:t>
            </a:r>
            <a:r>
              <a:rPr lang="en-US" dirty="0">
                <a:effectLst/>
              </a:rPr>
              <a:t>]</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!=0</a:t>
            </a:r>
            <a:r>
              <a:rPr lang="en-US" dirty="0">
                <a:effectLst/>
              </a:rPr>
              <a:t>) PC</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t>
            </a:r>
            <a:r>
              <a:rPr lang="en-US" dirty="0">
                <a:effectLst/>
              </a:rPr>
              <a:t>Label </a:t>
            </a:r>
            <a:endParaRPr lang="en-US" dirty="0">
              <a:effectLs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Java uses Unicode for characters</a:t>
            </a: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which ,</a:t>
            </a: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 by </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default, uses 16 bits to represent a character. </a:t>
            </a:r>
            <a:endPar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String in C is</a:t>
            </a: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 represented with ASCII and a NULL at the end. So the it is n+1 bytes for a n-</a:t>
            </a:r>
            <a:r>
              <a:rPr kumimoji="1" lang="en-US" sz="1100" kern="1200" baseline="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charactor</a:t>
            </a: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 string.</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A translation hierarchy for C. A high-level language program is first compiled into an assembly language program and then assembled into an object module in machine language. The linker combines multiple modules with library routines to resolve all references. The loader then places the machine code into the proper memory locations for execution by the processor. To speed up the translation process, some steps are skipped or combined. Some compilers produce object modules directly, and some systems use linking loaders that perform the last two steps. To identify the type of file, UNIX follows a suffix convention for files: C source files are named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x.c</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assembly files are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x.s</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object files are named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x.o</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statically linked library routines are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x.a</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dynamically linked library routes are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x.so</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and executable files by default are called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a.out</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MS-DOS uses the suffixes .C, .ASM, .OBJ, .LIB, .DLL, and .EXE to the same effect. </a:t>
            </a:r>
            <a:endPar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Static</a:t>
            </a: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 library disadvantages:</a:t>
            </a:r>
            <a:endPar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marL="228600" marR="0" indent="-228600" algn="just" defTabSz="914400" rtl="0" eaLnBrk="0" fontAlgn="base" latinLnBrk="0" hangingPunct="0">
              <a:lnSpc>
                <a:spcPct val="90000"/>
              </a:lnSpc>
              <a:spcBef>
                <a:spcPct val="40000"/>
              </a:spcBef>
              <a:spcAft>
                <a:spcPct val="0"/>
              </a:spcAft>
              <a:buClrTx/>
              <a:buSzTx/>
              <a:buFontTx/>
              <a:buAutoNum type="arabicParenR"/>
              <a:defRPr/>
            </a:pP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Fixed executable code, hard to update the lib</a:t>
            </a:r>
            <a:endPar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marL="228600" marR="0" indent="-228600" algn="just" defTabSz="914400" rtl="0" eaLnBrk="0" fontAlgn="base" latinLnBrk="0" hangingPunct="0">
              <a:lnSpc>
                <a:spcPct val="90000"/>
              </a:lnSpc>
              <a:spcBef>
                <a:spcPct val="40000"/>
              </a:spcBef>
              <a:spcAft>
                <a:spcPct val="0"/>
              </a:spcAft>
              <a:buClrTx/>
              <a:buSzTx/>
              <a:buFontTx/>
              <a:buAutoNum type="arabicParenR"/>
              <a:defRPr/>
            </a:pP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Huge code size 2.5MB standard C lib</a:t>
            </a:r>
            <a:endPar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These disadvantages lead to </a:t>
            </a:r>
            <a:r>
              <a:rPr kumimoji="1" lang="en-US" sz="1100" b="1"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dynamically linked libraries (DLLs)</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where the library routines are not linked and loaded until the program is run. Both the program and library routines keep extra information on the location of nonlocal procedures and their names. In the initial version of DLLs, the loader ran a dynamic linker, using the extra information in the le to find the appropriate libraries and to update all external references. </a:t>
            </a:r>
            <a:endPar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Like many innovations in our field, this trick relies on a level of indirection. PH. Figure 2.22 shows the technique. It starts with the nonlocal routines calling a set of dummy routines at the end of the program, with one entry per nonlocal routine. ese dummy entries each contain an indirect jump.</a:t>
            </a: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T</a:t>
            </a:r>
            <a:r>
              <a:rPr kumimoji="1" lang="en-US" altLang="zh-CN"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h</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e first time the library routine is called, the program calls the dummy entry and follows the indirect jump. It points to code that puts a number in a register to identify the desired library routine and then jumps to the dynamic linker/loader. The linker/loader finds the desired routine, remaps it, and changes the address in the indirect jump location to point to that routine. It then jumps to it. When the routine completes, it returns to the original calling site. thereafter, the call to the library routine jumps indirectly to the routine without the extra hops. </a:t>
            </a:r>
            <a:endParaRPr lang="en-US" dirty="0"/>
          </a:p>
          <a:p>
            <a:endParaRPr lang="en-US" dirty="0"/>
          </a:p>
          <a:p>
            <a:pPr marL="0" marR="0" indent="0" algn="just" defTabSz="914400" rtl="0" eaLnBrk="0" fontAlgn="base" latinLnBrk="0" hangingPunct="0">
              <a:lnSpc>
                <a:spcPct val="90000"/>
              </a:lnSpc>
              <a:spcBef>
                <a:spcPct val="40000"/>
              </a:spcBef>
              <a:spcAft>
                <a:spcPct val="0"/>
              </a:spcAft>
              <a:buClrTx/>
              <a:buSzTx/>
              <a:buFontTx/>
              <a:buNone/>
              <a:defRPr/>
            </a:pPr>
            <a:endPar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marL="0" marR="0" indent="0" algn="just" defTabSz="914400" rtl="0" eaLnBrk="0" fontAlgn="base" latinLnBrk="0" hangingPunct="0">
              <a:lnSpc>
                <a:spcPct val="90000"/>
              </a:lnSpc>
              <a:spcBef>
                <a:spcPct val="40000"/>
              </a:spcBef>
              <a:spcAft>
                <a:spcPct val="0"/>
              </a:spcAft>
              <a:buClrTx/>
              <a:buSzTx/>
              <a:buFontTx/>
              <a:buNone/>
              <a:defRPr/>
            </a:pPr>
            <a:endParaRPr lang="en-US" dirty="0"/>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x-none" sz="2400" dirty="0"/>
              <a:t>Advantages of Complex instructions</a:t>
            </a:r>
            <a:endParaRPr lang="en-US" altLang="x-none" sz="2400" dirty="0"/>
          </a:p>
          <a:p>
            <a:pPr lvl="1"/>
            <a:r>
              <a:rPr lang="en-US" altLang="x-none" sz="2000" dirty="0"/>
              <a:t>+ Denser encoding </a:t>
            </a:r>
            <a:r>
              <a:rPr lang="en-US" altLang="x-none" sz="2000" dirty="0">
                <a:sym typeface="Wingdings" panose="05000000000000000000" pitchFamily="2" charset="2"/>
              </a:rPr>
              <a:t> smaller code size  better memory utilization, saves off-chip bandwidth, better cache hit rate (better packing of instructions)</a:t>
            </a:r>
            <a:endParaRPr lang="en-US" altLang="x-none" sz="2000" dirty="0">
              <a:sym typeface="Wingdings" panose="05000000000000000000" pitchFamily="2" charset="2"/>
            </a:endParaRPr>
          </a:p>
          <a:p>
            <a:pPr lvl="1"/>
            <a:r>
              <a:rPr lang="en-US" altLang="x-none" sz="2000" dirty="0">
                <a:sym typeface="Wingdings" panose="05000000000000000000" pitchFamily="2" charset="2"/>
              </a:rPr>
              <a:t>+ Simpler compiler: no need to optimize small instructions as much </a:t>
            </a:r>
            <a:endParaRPr lang="en-US" altLang="x-none" sz="2000" dirty="0">
              <a:sym typeface="Wingdings" panose="05000000000000000000" pitchFamily="2" charset="2"/>
            </a:endParaRPr>
          </a:p>
          <a:p>
            <a:endParaRPr lang="en-US" altLang="x-none" sz="2400" dirty="0"/>
          </a:p>
          <a:p>
            <a:r>
              <a:rPr lang="en-US" altLang="x-none" sz="2400" dirty="0"/>
              <a:t>Disadvantages of Complex Instructions</a:t>
            </a:r>
            <a:endParaRPr lang="en-US" altLang="x-none" sz="2400" dirty="0"/>
          </a:p>
          <a:p>
            <a:pPr lvl="1"/>
            <a:r>
              <a:rPr lang="en-US" altLang="x-none" sz="2000" dirty="0"/>
              <a:t>- Larger chunks of work </a:t>
            </a:r>
            <a:r>
              <a:rPr lang="en-US" altLang="x-none" sz="2000" dirty="0">
                <a:sym typeface="Wingdings" panose="05000000000000000000" pitchFamily="2" charset="2"/>
              </a:rPr>
              <a:t> compiler has less opportunity to optimize (</a:t>
            </a:r>
            <a:r>
              <a:rPr lang="en-US" altLang="x-none" sz="2000" dirty="0"/>
              <a:t>limited in fine-grained optimizations it can do)</a:t>
            </a:r>
            <a:endParaRPr lang="en-US" altLang="x-none" sz="2000" dirty="0">
              <a:sym typeface="Wingdings" panose="05000000000000000000" pitchFamily="2" charset="2"/>
            </a:endParaRPr>
          </a:p>
          <a:p>
            <a:pPr lvl="1"/>
            <a:r>
              <a:rPr lang="en-US" altLang="x-none" sz="2000" dirty="0">
                <a:sym typeface="Wingdings" panose="05000000000000000000" pitchFamily="2" charset="2"/>
              </a:rPr>
              <a:t>- More complex hardware  translation from a high level to control signals and optimization needs to be done by hardware</a:t>
            </a:r>
            <a:endParaRPr lang="en-US" altLang="x-none" sz="2000" dirty="0">
              <a:sym typeface="Wingdings" panose="05000000000000000000" pitchFamily="2" charset="2"/>
            </a:endParaRPr>
          </a:p>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The </a:t>
            </a:r>
            <a:r>
              <a:rPr kumimoji="1" lang="en-US" sz="1100" b="1"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semantic gap</a:t>
            </a:r>
            <a:r>
              <a:rPr kumimoji="1" lang="en-US" sz="1100" b="0" i="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characterizes the difference between two descriptions of an object by different linguistic representations, for instance languages or symbols. In computer science, the concept is relevant whenever ordinary human activities, observations, and tasks are transferred into a computational representation.</a:t>
            </a:r>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MIPS register conventions. Register 1, called $at, is reserved for the assembler (see Section 2.12), and registers 26–27, called $k0–$k1, are reserved for the operating system. is information is also found in Column 2 of the MIPS Reference Data Card at the front of this book. </a:t>
            </a: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The MIPS memory allocation for program and data. These addresses are only a software convention, and not part of the MIPS architecture. The stack pointer is initialized to </a:t>
            </a:r>
            <a:r>
              <a:rPr kumimoji="1" lang="en-US" sz="1100" kern="1200" dirty="0">
                <a:solidFill>
                  <a:schemeClr val="tx1"/>
                </a:solidFill>
                <a:effectLst/>
                <a:latin typeface="Abadi MT Condensed Light" charset="0"/>
                <a:ea typeface="Abadi MT Condensed Light" charset="0"/>
                <a:cs typeface="Abadi MT Condensed Light" charset="0"/>
              </a:rPr>
              <a:t>7fff </a:t>
            </a:r>
            <a:r>
              <a:rPr kumimoji="1" lang="en-US" sz="1100" kern="1200" dirty="0" err="1">
                <a:solidFill>
                  <a:schemeClr val="tx1"/>
                </a:solidFill>
                <a:effectLst/>
                <a:latin typeface="Abadi MT Condensed Light" charset="0"/>
                <a:ea typeface="Abadi MT Condensed Light" charset="0"/>
                <a:cs typeface="Abadi MT Condensed Light" charset="0"/>
              </a:rPr>
              <a:t>fffc</a:t>
            </a:r>
            <a:r>
              <a:rPr kumimoji="1" lang="en-US" sz="1100" kern="1200" baseline="-250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hex</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and grows down toward the data segment. At the other end, the program code (“text”) starts at 0040 0000</a:t>
            </a:r>
            <a:r>
              <a:rPr kumimoji="1" lang="en-US" sz="1100" kern="1200" baseline="-25000" dirty="0">
                <a:solidFill>
                  <a:schemeClr val="tx1"/>
                </a:solidFill>
                <a:effectLst/>
                <a:latin typeface="Arial" panose="020B0604020202020204" pitchFamily="34" charset="0"/>
                <a:ea typeface="宋体" panose="02010600030101010101" pitchFamily="2" charset="-122"/>
                <a:cs typeface="宋体" panose="02010600030101010101" pitchFamily="2" charset="-122"/>
              </a:rPr>
              <a:t>hex</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The static data starts at 1000 0000</a:t>
            </a:r>
            <a:r>
              <a:rPr kumimoji="1" lang="en-US" sz="1100" kern="1200" baseline="-25000" dirty="0">
                <a:solidFill>
                  <a:schemeClr val="tx1"/>
                </a:solidFill>
                <a:effectLst/>
                <a:latin typeface="Arial" panose="020B0604020202020204" pitchFamily="34" charset="0"/>
                <a:ea typeface="宋体" panose="02010600030101010101" pitchFamily="2" charset="-122"/>
                <a:cs typeface="宋体" panose="02010600030101010101" pitchFamily="2" charset="-122"/>
              </a:rPr>
              <a:t>hex</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Dynamic data, allocated by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malloc</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in C and by new in Java, is next. It grows up toward the stack in an area called the heap. e global pointer,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gp</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is set to an address to make it easy to access data. It is initialized to 1000 8000</a:t>
            </a:r>
            <a:r>
              <a:rPr kumimoji="1" lang="en-US" sz="1100" kern="1200" baseline="-25000" dirty="0">
                <a:solidFill>
                  <a:schemeClr val="tx1"/>
                </a:solidFill>
                <a:effectLst/>
                <a:latin typeface="Arial" panose="020B0604020202020204" pitchFamily="34" charset="0"/>
                <a:ea typeface="宋体" panose="02010600030101010101" pitchFamily="2" charset="-122"/>
                <a:cs typeface="宋体" panose="02010600030101010101" pitchFamily="2" charset="-122"/>
              </a:rPr>
              <a:t>hex</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so that it can access from 1000 0000</a:t>
            </a:r>
            <a:r>
              <a:rPr kumimoji="1" lang="en-US" sz="1100" kern="1200" baseline="-25000" dirty="0">
                <a:solidFill>
                  <a:schemeClr val="tx1"/>
                </a:solidFill>
                <a:effectLst/>
                <a:latin typeface="Arial" panose="020B0604020202020204" pitchFamily="34" charset="0"/>
                <a:ea typeface="宋体" panose="02010600030101010101" pitchFamily="2" charset="-122"/>
                <a:cs typeface="宋体" panose="02010600030101010101" pitchFamily="2" charset="-122"/>
              </a:rPr>
              <a:t>hex</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to 1000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ffff</a:t>
            </a:r>
            <a:r>
              <a:rPr kumimoji="1" lang="en-US" sz="1100" kern="1200" baseline="-250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hex</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using the positive and negative 16-bit o sets from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gp</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is information is also found in Column 4 of the MIPS Reference Data Card at the front of this book. </a:t>
            </a:r>
            <a:endParaRPr lang="en-US" dirty="0"/>
          </a:p>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mfhi</a:t>
            </a:r>
            <a:r>
              <a:rPr lang="en-US" dirty="0"/>
              <a:t>: move from hi, move</a:t>
            </a:r>
            <a:r>
              <a:rPr lang="en-US" baseline="0" dirty="0"/>
              <a:t> data from hi register</a:t>
            </a:r>
            <a:endParaRPr lang="en-US" baseline="0" dirty="0"/>
          </a:p>
          <a:p>
            <a:r>
              <a:rPr lang="en-US" baseline="0" dirty="0" err="1"/>
              <a:t>mflo</a:t>
            </a:r>
            <a:r>
              <a:rPr lang="en-US" baseline="0" dirty="0"/>
              <a:t>: move from lo, move data from lo register</a:t>
            </a:r>
            <a:endParaRPr lang="en-US" baseline="0" dirty="0"/>
          </a:p>
          <a:p>
            <a:r>
              <a:rPr lang="en-US" dirty="0" err="1"/>
              <a:t>mthi</a:t>
            </a:r>
            <a:r>
              <a:rPr lang="en-US" dirty="0"/>
              <a:t>: move</a:t>
            </a:r>
            <a:r>
              <a:rPr lang="en-US" baseline="0" dirty="0"/>
              <a:t> to hi</a:t>
            </a:r>
            <a:endParaRPr lang="en-US" baseline="0" dirty="0"/>
          </a:p>
          <a:p>
            <a:r>
              <a:rPr lang="en-US" baseline="0" dirty="0" err="1"/>
              <a:t>mtlo</a:t>
            </a:r>
            <a:r>
              <a:rPr lang="en-US" baseline="0" dirty="0"/>
              <a:t>: move to lo</a:t>
            </a:r>
            <a:endParaRPr lang="en-US" baseline="0" dirty="0"/>
          </a:p>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This example explicitly</a:t>
            </a:r>
            <a:r>
              <a:rPr lang="en-US" altLang="zh-CN" baseline="0" dirty="0"/>
              <a:t> reflect</a:t>
            </a:r>
            <a:r>
              <a:rPr lang="zh-CN" altLang="en-US" baseline="0" dirty="0"/>
              <a:t> </a:t>
            </a:r>
            <a:r>
              <a:rPr lang="en-US" altLang="zh-CN" baseline="0" dirty="0"/>
              <a:t>the relationship between instruction functionality and instruction length or instruction format. A fix instruction size and less format describe </a:t>
            </a:r>
            <a:r>
              <a:rPr lang="en-US" altLang="zh-CN" baseline="0"/>
              <a:t>less functions.</a:t>
            </a:r>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clo</a:t>
            </a:r>
            <a:r>
              <a:rPr lang="en-US" altLang="zh-CN" dirty="0"/>
              <a:t>: count</a:t>
            </a:r>
            <a:r>
              <a:rPr lang="en-US" altLang="zh-CN" baseline="0" dirty="0"/>
              <a:t> leading one</a:t>
            </a:r>
            <a:endParaRPr lang="en-US" altLang="zh-CN" baseline="0" dirty="0"/>
          </a:p>
          <a:p>
            <a:r>
              <a:rPr lang="en-US" baseline="0" dirty="0" err="1"/>
              <a:t>clz</a:t>
            </a:r>
            <a:r>
              <a:rPr lang="en-US" baseline="0" dirty="0"/>
              <a:t>: count leading zero</a:t>
            </a: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can also</a:t>
            </a:r>
            <a:r>
              <a:rPr lang="en-US" baseline="0" dirty="0"/>
              <a:t> be implemented by shift operation. Such like the $s1=$s1*4, </a:t>
            </a:r>
            <a:r>
              <a:rPr lang="en-US" baseline="0" dirty="0" err="1"/>
              <a:t>sll</a:t>
            </a:r>
            <a:r>
              <a:rPr lang="en-US" baseline="0" dirty="0"/>
              <a:t> $s1, $s1, 2</a:t>
            </a:r>
            <a:endParaRPr lang="en-US" baseline="0" dirty="0"/>
          </a:p>
          <a:p>
            <a:r>
              <a:rPr lang="en-US" altLang="zh-CN" baseline="0" dirty="0"/>
              <a:t>And it is to be noted that there a format difference between shift left by variable and shift by constant. By constant:</a:t>
            </a:r>
            <a:endParaRPr lang="en-US" altLang="zh-CN" baseline="0" dirty="0"/>
          </a:p>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sra</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rd</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rt</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shamt</a:t>
            </a:r>
            <a:endPar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endParaRPr>
          </a:p>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That</a:t>
            </a: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 means the </a:t>
            </a:r>
            <a:r>
              <a:rPr kumimoji="1" lang="en-US" sz="1100" kern="1200" baseline="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shamt</a:t>
            </a:r>
            <a:r>
              <a:rPr kumimoji="1" lang="en-US" sz="1100" kern="1200" baseline="0" dirty="0">
                <a:solidFill>
                  <a:schemeClr val="tx1"/>
                </a:solidFill>
                <a:effectLst/>
                <a:latin typeface="Arial" panose="020B0604020202020204" pitchFamily="34" charset="0"/>
                <a:ea typeface="宋体" panose="02010600030101010101" pitchFamily="2" charset="-122"/>
                <a:cs typeface="宋体" panose="02010600030101010101" pitchFamily="2" charset="-122"/>
              </a:rPr>
              <a:t> field contains constant.</a:t>
            </a:r>
            <a:endParaRPr lang="en-US" dirty="0"/>
          </a:p>
          <a:p>
            <a:r>
              <a:rPr lang="en-US" dirty="0"/>
              <a:t>By variable:</a:t>
            </a:r>
            <a:endParaRPr lang="en-US" dirty="0"/>
          </a:p>
          <a:p>
            <a:pPr marL="0" marR="0" indent="0" algn="just" defTabSz="914400" rtl="0" eaLnBrk="0" fontAlgn="base" latinLnBrk="0" hangingPunct="0">
              <a:lnSpc>
                <a:spcPct val="90000"/>
              </a:lnSpc>
              <a:spcBef>
                <a:spcPct val="40000"/>
              </a:spcBef>
              <a:spcAft>
                <a:spcPct val="0"/>
              </a:spcAft>
              <a:buClrTx/>
              <a:buSzTx/>
              <a:buFontTx/>
              <a:buNone/>
              <a:defRPr/>
            </a:pP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srav</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rd</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rt</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r>
              <a:rPr kumimoji="1" lang="en-US" sz="1100" kern="1200" dirty="0" err="1">
                <a:solidFill>
                  <a:schemeClr val="tx1"/>
                </a:solidFill>
                <a:effectLst/>
                <a:latin typeface="Arial" panose="020B0604020202020204" pitchFamily="34" charset="0"/>
                <a:ea typeface="宋体" panose="02010600030101010101" pitchFamily="2" charset="-122"/>
                <a:cs typeface="宋体" panose="02010600030101010101" pitchFamily="2" charset="-122"/>
              </a:rPr>
              <a:t>rs</a:t>
            </a:r>
            <a:r>
              <a:rPr kumimoji="1" lang="en-US" sz="1100" kern="1200" dirty="0">
                <a:solidFill>
                  <a:schemeClr val="tx1"/>
                </a:solidFill>
                <a:effectLst/>
                <a:latin typeface="Arial" panose="020B0604020202020204" pitchFamily="34" charset="0"/>
                <a:ea typeface="宋体" panose="02010600030101010101" pitchFamily="2" charset="-122"/>
                <a:cs typeface="宋体" panose="02010600030101010101" pitchFamily="2" charset="-122"/>
              </a:rPr>
              <a:t> </a:t>
            </a:r>
            <a:endParaRPr lang="en-US" dirty="0"/>
          </a:p>
          <a:p>
            <a:r>
              <a:rPr lang="en-US" dirty="0"/>
              <a:t>The </a:t>
            </a:r>
            <a:r>
              <a:rPr lang="en-US" dirty="0" err="1"/>
              <a:t>shamt</a:t>
            </a:r>
            <a:r>
              <a:rPr lang="en-US" dirty="0"/>
              <a:t> field is empty.</a:t>
            </a:r>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425575"/>
            <a:ext cx="7772400" cy="1470025"/>
          </a:xfrm>
          <a:prstGeom prst="rect">
            <a:avLst/>
          </a:prstGeom>
        </p:spPr>
        <p:txBody>
          <a:bodyPr/>
          <a:lstStyle>
            <a:lvl1pPr algn="ctr">
              <a:defRPr>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title style</a:t>
            </a:r>
            <a:endParaRPr lang="zh-CN" altLang="en-US" dirty="0"/>
          </a:p>
        </p:txBody>
      </p:sp>
      <p:sp>
        <p:nvSpPr>
          <p:cNvPr id="3" name="副标题 2"/>
          <p:cNvSpPr>
            <a:spLocks noGrp="1"/>
          </p:cNvSpPr>
          <p:nvPr>
            <p:ph type="subTitle" idx="1"/>
          </p:nvPr>
        </p:nvSpPr>
        <p:spPr>
          <a:xfrm>
            <a:off x="1371600" y="3505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US" dirty="0"/>
          </a:p>
        </p:txBody>
      </p:sp>
      <p:sp>
        <p:nvSpPr>
          <p:cNvPr id="7"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en-US" altLang="zh-CN" dirty="0"/>
          </a:p>
        </p:txBody>
      </p:sp>
      <p:sp>
        <p:nvSpPr>
          <p:cNvPr id="8" name="页脚占位符 4"/>
          <p:cNvSpPr>
            <a:spLocks noGrp="1"/>
          </p:cNvSpPr>
          <p:nvPr>
            <p:ph type="ftr" sz="quarter" idx="11"/>
          </p:nvPr>
        </p:nvSpPr>
        <p:spPr>
          <a:xfrm>
            <a:off x="2971800" y="6356350"/>
            <a:ext cx="3200400" cy="365125"/>
          </a:xfrm>
          <a:prstGeom prst="rect">
            <a:avLst/>
          </a:prstGeom>
        </p:spPr>
        <p:txBody>
          <a:bodyPr/>
          <a:lstStyle>
            <a:lvl1pPr>
              <a:defRPr/>
            </a:lvl1pPr>
          </a:lstStyle>
          <a:p>
            <a:pPr algn="ctr"/>
            <a:r>
              <a:rPr lang="en-US" altLang="zh-CN" dirty="0"/>
              <a:t>Northwestern </a:t>
            </a:r>
            <a:r>
              <a:rPr lang="en-US" altLang="zh-CN" dirty="0" err="1"/>
              <a:t>Polytechnical</a:t>
            </a:r>
            <a:r>
              <a:rPr lang="en-US" altLang="zh-CN" dirty="0"/>
              <a:t> University</a:t>
            </a:r>
            <a:endParaRPr lang="zh-CN" altLang="en-US" dirty="0"/>
          </a:p>
        </p:txBody>
      </p:sp>
      <p:sp>
        <p:nvSpPr>
          <p:cNvPr id="9"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B7A5BFCD-2DD0-1B4A-A6AE-A25793FF7F06}" type="slidenum">
              <a:rPr lang="zh-CN" altLang="en-US"/>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zh-CN" altLang="en-US"/>
          </a:p>
        </p:txBody>
      </p:sp>
      <p:sp>
        <p:nvSpPr>
          <p:cNvPr id="6" name="页脚占位符 4"/>
          <p:cNvSpPr>
            <a:spLocks noGrp="1"/>
          </p:cNvSpPr>
          <p:nvPr>
            <p:ph type="ftr" sz="quarter" idx="11"/>
          </p:nvPr>
        </p:nvSpPr>
        <p:spPr>
          <a:xfrm>
            <a:off x="3124200" y="6356350"/>
            <a:ext cx="2895600" cy="365125"/>
          </a:xfrm>
          <a:prstGeom prst="rect">
            <a:avLst/>
          </a:prstGeom>
        </p:spPr>
        <p:txBody>
          <a:bodyPr/>
          <a:lstStyle>
            <a:lvl1pPr>
              <a:defRPr/>
            </a:lvl1pPr>
          </a:lstStyle>
          <a:p>
            <a:r>
              <a:rPr lang="en-US" altLang="zh-CN"/>
              <a:t>Northwestern Polytechnical University</a:t>
            </a:r>
            <a:endParaRPr lang="zh-CN" altLang="en-US"/>
          </a:p>
        </p:txBody>
      </p:sp>
      <p:sp>
        <p:nvSpPr>
          <p:cNvPr id="7"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EE85D1BC-A2BC-864D-8E8D-22151EE661F8}"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3562"/>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lvl1pPr>
              <a:defRPr/>
            </a:lvl1pPr>
          </a:lstStyle>
          <a:p>
            <a:r>
              <a:rPr lang="en-US" altLang="zh-CN"/>
              <a:t>Northwestern Polytechnical University</a:t>
            </a:r>
            <a:endParaRPr lang="zh-CN" altLang="en-US"/>
          </a:p>
        </p:txBody>
      </p:sp>
      <p:sp>
        <p:nvSpPr>
          <p:cNvPr id="6"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37AA6CAE-2A1F-6646-9218-A2DCA79E7901}" type="slidenum">
              <a:rPr lang="zh-CN" altLang="en-US"/>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lvl1pPr>
              <a:defRPr/>
            </a:lvl1pPr>
          </a:lstStyle>
          <a:p>
            <a:r>
              <a:rPr lang="en-US" altLang="zh-CN"/>
              <a:t>Northwestern Polytechnical University</a:t>
            </a:r>
            <a:endParaRPr lang="zh-CN" altLang="en-US"/>
          </a:p>
        </p:txBody>
      </p:sp>
      <p:sp>
        <p:nvSpPr>
          <p:cNvPr id="6"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1847277D-2F81-E44C-BBCC-E77A7E877BEA}" type="slidenum">
              <a:rPr lang="zh-CN" altLang="en-US"/>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fourObj">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406400" y="152400"/>
            <a:ext cx="8204200" cy="114300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quarter" idx="1"/>
          </p:nvPr>
        </p:nvSpPr>
        <p:spPr>
          <a:xfrm>
            <a:off x="457200" y="1371600"/>
            <a:ext cx="4013200" cy="226695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quarter" idx="2"/>
          </p:nvPr>
        </p:nvSpPr>
        <p:spPr>
          <a:xfrm>
            <a:off x="4622800" y="1371600"/>
            <a:ext cx="4013200" cy="226695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内容占位符 4"/>
          <p:cNvSpPr>
            <a:spLocks noGrp="1"/>
          </p:cNvSpPr>
          <p:nvPr>
            <p:ph sz="quarter" idx="3"/>
          </p:nvPr>
        </p:nvSpPr>
        <p:spPr>
          <a:xfrm>
            <a:off x="457200" y="3790950"/>
            <a:ext cx="4013200" cy="226695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内容占位符 5"/>
          <p:cNvSpPr>
            <a:spLocks noGrp="1"/>
          </p:cNvSpPr>
          <p:nvPr>
            <p:ph sz="quarter" idx="4"/>
          </p:nvPr>
        </p:nvSpPr>
        <p:spPr>
          <a:xfrm>
            <a:off x="4622800" y="3790950"/>
            <a:ext cx="4013200" cy="226695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431800" y="6229350"/>
            <a:ext cx="1905000" cy="457200"/>
          </a:xfrm>
          <a:prstGeom prst="rect">
            <a:avLst/>
          </a:prstGeom>
        </p:spPr>
        <p:txBody>
          <a:bodyPr/>
          <a:lstStyle>
            <a:lvl1pPr>
              <a:defRPr/>
            </a:lvl1pPr>
          </a:lstStyle>
          <a:p>
            <a:r>
              <a:rPr lang="en-US" altLang="zh-CN"/>
              <a:t>COaA, LEC06 MIPS ISA</a:t>
            </a:r>
            <a:endParaRPr lang="en-GB" altLang="zh-CN"/>
          </a:p>
        </p:txBody>
      </p:sp>
      <p:sp>
        <p:nvSpPr>
          <p:cNvPr id="8" name="页脚占位符 7"/>
          <p:cNvSpPr>
            <a:spLocks noGrp="1"/>
          </p:cNvSpPr>
          <p:nvPr>
            <p:ph type="ftr" sz="quarter" idx="11"/>
          </p:nvPr>
        </p:nvSpPr>
        <p:spPr>
          <a:xfrm>
            <a:off x="3124200" y="6229350"/>
            <a:ext cx="2895600" cy="457200"/>
          </a:xfrm>
          <a:prstGeom prst="rect">
            <a:avLst/>
          </a:prstGeom>
        </p:spPr>
        <p:txBody>
          <a:bodyPr/>
          <a:lstStyle>
            <a:lvl1pPr>
              <a:defRPr/>
            </a:lvl1pPr>
          </a:lstStyle>
          <a:p>
            <a:r>
              <a:rPr lang="en-US" altLang="zh-CN"/>
              <a:t>Northwestern Polytechnical University</a:t>
            </a:r>
            <a:endParaRPr lang="zh-CN" altLang="en-GB"/>
          </a:p>
        </p:txBody>
      </p:sp>
      <p:sp>
        <p:nvSpPr>
          <p:cNvPr id="9" name="灯片编号占位符 8"/>
          <p:cNvSpPr>
            <a:spLocks noGrp="1"/>
          </p:cNvSpPr>
          <p:nvPr>
            <p:ph type="sldNum" sz="quarter" idx="12"/>
          </p:nvPr>
        </p:nvSpPr>
        <p:spPr>
          <a:xfrm>
            <a:off x="6731000" y="6229350"/>
            <a:ext cx="1905000" cy="457200"/>
          </a:xfrm>
          <a:prstGeom prst="rect">
            <a:avLst/>
          </a:prstGeom>
        </p:spPr>
        <p:txBody>
          <a:bodyPr/>
          <a:lstStyle>
            <a:lvl1pPr>
              <a:defRPr/>
            </a:lvl1pPr>
          </a:lstStyle>
          <a:p>
            <a:fld id="{8B7D3B1E-BCD9-C04A-BC2A-3196BA8B53D2}" type="slidenum">
              <a:rPr lang="en-GB" altLang="zh-CN"/>
            </a:fld>
            <a:endParaRPr lang="en-GB"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914400"/>
            <a:ext cx="8229600" cy="54102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标题 6"/>
          <p:cNvSpPr>
            <a:spLocks noGrp="1"/>
          </p:cNvSpPr>
          <p:nvPr>
            <p:ph type="title"/>
          </p:nvPr>
        </p:nvSpPr>
        <p:spPr>
          <a:xfrm>
            <a:off x="457200" y="274638"/>
            <a:ext cx="8229600" cy="563562"/>
          </a:xfrm>
          <a:prstGeom prst="rect">
            <a:avLst/>
          </a:prstGeom>
        </p:spPr>
        <p:txBody>
          <a:bodyPr/>
          <a:lstStyle>
            <a:lvl1pPr>
              <a:defRPr>
                <a:latin typeface="+mj-lt"/>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r>
              <a:rPr lang="en-US" altLang="zh-CN"/>
              <a:t>COaA, LEC06 MIPS ISA</a:t>
            </a:r>
            <a:endParaRPr lang="zh-CN" altLang="en-US"/>
          </a:p>
        </p:txBody>
      </p:sp>
      <p:sp>
        <p:nvSpPr>
          <p:cNvPr id="5" name="页脚占位符 4"/>
          <p:cNvSpPr>
            <a:spLocks noGrp="1"/>
          </p:cNvSpPr>
          <p:nvPr>
            <p:ph type="ftr" sz="quarter" idx="11"/>
          </p:nvPr>
        </p:nvSpPr>
        <p:spPr/>
        <p:txBody>
          <a:bodyPr/>
          <a:lstStyle>
            <a:lvl1pPr>
              <a:defRPr/>
            </a:lvl1pPr>
          </a:lstStyle>
          <a:p>
            <a:r>
              <a:rPr lang="en-US" altLang="zh-CN"/>
              <a:t>Northwestern Polytechnical University</a:t>
            </a:r>
            <a:endParaRPr lang="zh-CN" altLang="en-US"/>
          </a:p>
        </p:txBody>
      </p:sp>
      <p:sp>
        <p:nvSpPr>
          <p:cNvPr id="6" name="灯片编号占位符 5"/>
          <p:cNvSpPr>
            <a:spLocks noGrp="1"/>
          </p:cNvSpPr>
          <p:nvPr>
            <p:ph type="sldNum" sz="quarter" idx="12"/>
          </p:nvPr>
        </p:nvSpPr>
        <p:spPr/>
        <p:txBody>
          <a:bodyPr/>
          <a:lstStyle>
            <a:lvl1pPr>
              <a:defRPr/>
            </a:lvl1pPr>
          </a:lstStyle>
          <a:p>
            <a:fld id="{B7A5BFCD-2DD0-1B4A-A6AE-A25793FF7F06}"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内容占位符 2"/>
          <p:cNvSpPr>
            <a:spLocks noGrp="1"/>
          </p:cNvSpPr>
          <p:nvPr>
            <p:ph idx="1" hasCustomPrompt="1"/>
          </p:nvPr>
        </p:nvSpPr>
        <p:spPr>
          <a:xfrm>
            <a:off x="250825" y="1007266"/>
            <a:ext cx="8642350" cy="5341940"/>
          </a:xfrm>
        </p:spPr>
        <p:txBody>
          <a:bodyPr>
            <a:normAutofit/>
          </a:bodyPr>
          <a:lstStyle>
            <a:lvl1pPr>
              <a:lnSpc>
                <a:spcPct val="125000"/>
              </a:lnSpc>
              <a:defRPr baseline="0">
                <a:latin typeface="Arial" panose="020B0604020202020204" pitchFamily="34" charset="0"/>
                <a:ea typeface="Arial" panose="020B0604020202020204" pitchFamily="34" charset="0"/>
                <a:cs typeface="Arial" panose="020B0604020202020204" pitchFamily="34" charset="0"/>
              </a:defRPr>
            </a:lvl1pPr>
            <a:lvl2pPr>
              <a:lnSpc>
                <a:spcPct val="125000"/>
              </a:lnSpc>
              <a:defRPr>
                <a:latin typeface="Arial" panose="020B0604020202020204" pitchFamily="34" charset="0"/>
                <a:ea typeface="Arial" panose="020B0604020202020204" pitchFamily="34" charset="0"/>
                <a:cs typeface="Arial" panose="020B0604020202020204" pitchFamily="34" charset="0"/>
              </a:defRPr>
            </a:lvl2pPr>
            <a:lvl3pPr>
              <a:lnSpc>
                <a:spcPct val="125000"/>
              </a:lnSpc>
              <a:defRPr>
                <a:latin typeface="Arial" panose="020B0604020202020204" pitchFamily="34" charset="0"/>
                <a:ea typeface="Arial" panose="020B0604020202020204" pitchFamily="34" charset="0"/>
                <a:cs typeface="Arial" panose="020B0604020202020204" pitchFamily="34" charset="0"/>
              </a:defRPr>
            </a:lvl3pPr>
            <a:lvl4pPr>
              <a:lnSpc>
                <a:spcPct val="125000"/>
              </a:lnSpc>
              <a:defRPr>
                <a:latin typeface="Arial" panose="020B0604020202020204" pitchFamily="34" charset="0"/>
                <a:ea typeface="Arial" panose="020B0604020202020204" pitchFamily="34" charset="0"/>
                <a:cs typeface="Arial" panose="020B0604020202020204" pitchFamily="34" charset="0"/>
              </a:defRPr>
            </a:lvl4pPr>
            <a:lvl5pPr>
              <a:lnSpc>
                <a:spcPct val="125000"/>
              </a:lnSpc>
              <a:defRPr>
                <a:latin typeface="Arial" panose="020B0604020202020204" pitchFamily="34" charset="0"/>
                <a:ea typeface="Arial" panose="020B0604020202020204" pitchFamily="34" charset="0"/>
                <a:cs typeface="Arial" panose="020B0604020202020204" pitchFamily="34" charset="0"/>
              </a:defRPr>
            </a:lvl5pPr>
          </a:lstStyle>
          <a:p>
            <a:pPr lvl="0"/>
            <a:r>
              <a:rPr lang="en-US" altLang="zh-CN" dirty="0"/>
              <a:t>Click to add text </a:t>
            </a:r>
            <a:endParaRPr lang="en-US" altLang="zh-CN" dirty="0"/>
          </a:p>
          <a:p>
            <a:pPr lvl="1"/>
            <a:r>
              <a:rPr lang="en-US" altLang="zh-CN" dirty="0"/>
              <a:t>C2</a:t>
            </a:r>
            <a:endParaRPr lang="zh-CN" altLang="en-US" dirty="0"/>
          </a:p>
          <a:p>
            <a:pPr lvl="2"/>
            <a:r>
              <a:rPr lang="en-US" altLang="zh-CN" dirty="0"/>
              <a:t>C3</a:t>
            </a:r>
            <a:endParaRPr lang="zh-CN" altLang="en-US" dirty="0"/>
          </a:p>
          <a:p>
            <a:pPr lvl="3"/>
            <a:r>
              <a:rPr lang="en-US" altLang="zh-CN" dirty="0"/>
              <a:t>C4</a:t>
            </a:r>
            <a:endParaRPr lang="zh-CN" altLang="en-US" dirty="0"/>
          </a:p>
          <a:p>
            <a:pPr lvl="4"/>
            <a:r>
              <a:rPr lang="en-US" altLang="zh-CN" dirty="0"/>
              <a:t>C5</a:t>
            </a:r>
            <a:endParaRPr lang="zh-CN" altLang="en-US" dirty="0"/>
          </a:p>
        </p:txBody>
      </p:sp>
      <p:sp>
        <p:nvSpPr>
          <p:cNvPr id="9"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en-US" altLang="zh-CN" dirty="0"/>
          </a:p>
        </p:txBody>
      </p:sp>
      <p:sp>
        <p:nvSpPr>
          <p:cNvPr id="10" name="页脚占位符 4"/>
          <p:cNvSpPr>
            <a:spLocks noGrp="1"/>
          </p:cNvSpPr>
          <p:nvPr>
            <p:ph type="ftr" sz="quarter" idx="11"/>
          </p:nvPr>
        </p:nvSpPr>
        <p:spPr>
          <a:xfrm>
            <a:off x="2895600" y="6356350"/>
            <a:ext cx="3352800" cy="365125"/>
          </a:xfrm>
          <a:prstGeom prst="rect">
            <a:avLst/>
          </a:prstGeom>
        </p:spPr>
        <p:txBody>
          <a:bodyPr/>
          <a:lstStyle>
            <a:lvl1pPr>
              <a:defRPr/>
            </a:lvl1pPr>
          </a:lstStyle>
          <a:p>
            <a:pPr algn="ctr"/>
            <a:r>
              <a:rPr lang="en-US" altLang="zh-CN"/>
              <a:t>Northwestern </a:t>
            </a:r>
            <a:r>
              <a:rPr lang="en-US" altLang="zh-CN" dirty="0" err="1"/>
              <a:t>Polytechnical</a:t>
            </a:r>
            <a:r>
              <a:rPr lang="en-US" altLang="zh-CN" dirty="0"/>
              <a:t> University</a:t>
            </a:r>
            <a:endParaRPr lang="zh-CN" altLang="en-US" dirty="0"/>
          </a:p>
        </p:txBody>
      </p:sp>
      <p:sp>
        <p:nvSpPr>
          <p:cNvPr id="11"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B7A5BFCD-2DD0-1B4A-A6AE-A25793FF7F06}" type="slidenum">
              <a:rPr lang="zh-CN" altLang="en-US"/>
            </a:fld>
            <a:endParaRPr lang="zh-CN" altLang="en-US"/>
          </a:p>
        </p:txBody>
      </p:sp>
      <p:grpSp>
        <p:nvGrpSpPr>
          <p:cNvPr id="16" name="组合 4"/>
          <p:cNvGrpSpPr/>
          <p:nvPr userDrawn="1"/>
        </p:nvGrpSpPr>
        <p:grpSpPr bwMode="auto">
          <a:xfrm>
            <a:off x="0" y="0"/>
            <a:ext cx="9180513" cy="923922"/>
            <a:chOff x="0" y="215900"/>
            <a:chExt cx="9180000" cy="923464"/>
          </a:xfrm>
        </p:grpSpPr>
        <p:sp>
          <p:nvSpPr>
            <p:cNvPr id="17"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18"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19"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0" name="燕尾形 29"/>
          <p:cNvSpPr>
            <a:spLocks noChangeArrowheads="1"/>
          </p:cNvSpPr>
          <p:nvPr userDrawn="1"/>
        </p:nvSpPr>
        <p:spPr bwMode="auto">
          <a:xfrm>
            <a:off x="914400" y="35558"/>
            <a:ext cx="7603490" cy="649605"/>
          </a:xfrm>
          <a:prstGeom prst="chevron">
            <a:avLst>
              <a:gd name="adj" fmla="val 49993"/>
            </a:avLst>
          </a:prstGeom>
          <a:solidFill>
            <a:srgbClr val="333399"/>
          </a:solidFill>
          <a:ln>
            <a:noFill/>
          </a:ln>
          <a:extLst>
            <a:ext uri="{91240B29-F687-4F45-9708-019B960494DF}">
              <a14:hiddenLine xmlns:a14="http://schemas.microsoft.com/office/drawing/2010/main" w="19050">
                <a:solidFill>
                  <a:srgbClr val="000000"/>
                </a:solidFill>
                <a:round/>
              </a14:hiddenLine>
            </a:ext>
          </a:extLst>
        </p:spPr>
        <p:txBody>
          <a:bodyPr wrap="none"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0" hangingPunct="0"/>
            <a:endParaRPr lang="en-US" altLang="zh-CN" sz="2800" b="1" dirty="0">
              <a:solidFill>
                <a:srgbClr val="F2F2F2"/>
              </a:solidFill>
              <a:ea typeface="华文中宋" panose="02010600040101010101" pitchFamily="2" charset="-122"/>
            </a:endParaRPr>
          </a:p>
        </p:txBody>
      </p:sp>
      <p:sp>
        <p:nvSpPr>
          <p:cNvPr id="21" name="Title 14"/>
          <p:cNvSpPr>
            <a:spLocks noGrp="1"/>
          </p:cNvSpPr>
          <p:nvPr>
            <p:ph type="title"/>
          </p:nvPr>
        </p:nvSpPr>
        <p:spPr>
          <a:xfrm>
            <a:off x="1219200" y="35558"/>
            <a:ext cx="7298690" cy="649605"/>
          </a:xfrm>
          <a:prstGeom prst="rect">
            <a:avLst/>
          </a:prstGeom>
        </p:spPr>
        <p:txBody>
          <a:bodyPr anchor="ctr">
            <a:normAutofit/>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title style</a:t>
            </a:r>
            <a:endParaRPr lang="en-US" dirty="0"/>
          </a:p>
        </p:txBody>
      </p:sp>
      <p:sp>
        <p:nvSpPr>
          <p:cNvPr id="24" name="Content Placeholder 23"/>
          <p:cNvSpPr>
            <a:spLocks noGrp="1"/>
          </p:cNvSpPr>
          <p:nvPr>
            <p:ph sz="quarter" idx="13" hasCustomPrompt="1"/>
          </p:nvPr>
        </p:nvSpPr>
        <p:spPr>
          <a:xfrm>
            <a:off x="152400" y="116837"/>
            <a:ext cx="914400" cy="568325"/>
          </a:xfrm>
        </p:spPr>
        <p:txBody>
          <a:bodyPr/>
          <a:lstStyle>
            <a:lvl1pPr marL="0" indent="0" algn="ctr">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22313" y="2905125"/>
            <a:ext cx="7772400" cy="1362075"/>
          </a:xfrm>
          <a:prstGeom prst="rect">
            <a:avLst/>
          </a:prstGeom>
        </p:spPr>
        <p:txBody>
          <a:bodyPr anchor="ctr" anchorCtr="0"/>
          <a:lstStyle>
            <a:lvl1pPr algn="ctr">
              <a:defRPr sz="2800" b="1" cap="all">
                <a:solidFill>
                  <a:schemeClr val="tx1"/>
                </a:solidFill>
                <a:latin typeface="+mj-lt"/>
                <a:ea typeface="Arial" panose="020B0604020202020204" pitchFamily="34" charset="0"/>
                <a:cs typeface="Arial" panose="020B0604020202020204" pitchFamily="34" charset="0"/>
              </a:defRPr>
            </a:lvl1pPr>
          </a:lstStyle>
          <a:p>
            <a:pPr lvl="0"/>
            <a:r>
              <a:rPr lang="en-US" dirty="0"/>
              <a:t>Click to edit Master text styles</a:t>
            </a:r>
            <a:endParaRPr lang="en-US" dirty="0"/>
          </a:p>
        </p:txBody>
      </p:sp>
      <p:sp>
        <p:nvSpPr>
          <p:cNvPr id="3" name="文本占位符 2"/>
          <p:cNvSpPr>
            <a:spLocks noGrp="1"/>
          </p:cNvSpPr>
          <p:nvPr>
            <p:ph type="body" idx="1" hasCustomPrompt="1"/>
          </p:nvPr>
        </p:nvSpPr>
        <p:spPr>
          <a:xfrm>
            <a:off x="0" y="914400"/>
            <a:ext cx="9144000" cy="1981200"/>
          </a:xfrm>
          <a:solidFill>
            <a:srgbClr val="434494"/>
          </a:solidFill>
        </p:spPr>
        <p:txBody>
          <a:bodyPr anchor="ctr" anchorCtr="0"/>
          <a:lstStyle>
            <a:lvl1pPr marL="0" indent="0" algn="ctr">
              <a:buNone/>
              <a:defRPr sz="4000">
                <a:solidFill>
                  <a:schemeClr val="bg1">
                    <a:lumMod val="9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title style</a:t>
            </a:r>
            <a:endParaRPr lang="zh-CN" altLang="en-US" dirty="0"/>
          </a:p>
        </p:txBody>
      </p:sp>
      <p:sp>
        <p:nvSpPr>
          <p:cNvPr id="4" name="Date Placeholder 3"/>
          <p:cNvSpPr>
            <a:spLocks noGrp="1"/>
          </p:cNvSpPr>
          <p:nvPr>
            <p:ph type="dt" sz="half" idx="10"/>
          </p:nvPr>
        </p:nvSpPr>
        <p:spPr/>
        <p:txBody>
          <a:bodyPr/>
          <a:lstStyle/>
          <a:p>
            <a:r>
              <a:rPr lang="en-US" altLang="zh-CN"/>
              <a:t>COaA, LEC06 MIPS ISA</a:t>
            </a:r>
            <a:endParaRPr lang="en-US" altLang="zh-CN" dirty="0"/>
          </a:p>
        </p:txBody>
      </p:sp>
      <p:sp>
        <p:nvSpPr>
          <p:cNvPr id="5" name="Footer Placeholder 4"/>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6" name="Slide Number Placeholder 5"/>
          <p:cNvSpPr>
            <a:spLocks noGrp="1"/>
          </p:cNvSpPr>
          <p:nvPr>
            <p:ph type="sldNum" sz="quarter" idx="12"/>
          </p:nvPr>
        </p:nvSpPr>
        <p:spPr/>
        <p:txBody>
          <a:bodyPr/>
          <a:lstStyle/>
          <a:p>
            <a:fld id="{B7A5BFCD-2DD0-1B4A-A6AE-A25793FF7F06}" type="slidenum">
              <a:rPr lang="zh-CN" altLang="en-US" smtClean="0"/>
            </a:fld>
            <a:endParaRPr lang="zh-CN" altLang="en-US" dirty="0"/>
          </a:p>
        </p:txBody>
      </p:sp>
      <p:grpSp>
        <p:nvGrpSpPr>
          <p:cNvPr id="12" name="Group 6"/>
          <p:cNvGrpSpPr>
            <a:grpSpLocks noChangeAspect="1"/>
          </p:cNvGrpSpPr>
          <p:nvPr userDrawn="1"/>
        </p:nvGrpSpPr>
        <p:grpSpPr bwMode="auto">
          <a:xfrm>
            <a:off x="0" y="0"/>
            <a:ext cx="9144000" cy="914400"/>
            <a:chOff x="0" y="0"/>
            <a:chExt cx="5734" cy="555"/>
          </a:xfrm>
        </p:grpSpPr>
        <p:pic>
          <p:nvPicPr>
            <p:cNvPr id="13" name="Picture 20"/>
            <p:cNvPicPr>
              <a:picLocks noChangeAspect="1" noChangeArrowheads="1"/>
            </p:cNvPicPr>
            <p:nvPr/>
          </p:nvPicPr>
          <p:blipFill>
            <a:blip r:embed="rId2">
              <a:lum bright="-6000"/>
              <a:extLst>
                <a:ext uri="{28A0092B-C50C-407E-A947-70E740481C1C}">
                  <a14:useLocalDpi xmlns:a14="http://schemas.microsoft.com/office/drawing/2010/main" val="0"/>
                </a:ext>
              </a:extLst>
            </a:blip>
            <a:srcRect/>
            <a:stretch>
              <a:fillRect/>
            </a:stretch>
          </p:blipFill>
          <p:spPr bwMode="auto">
            <a:xfrm>
              <a:off x="0" y="0"/>
              <a:ext cx="2868" cy="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1"/>
            <p:cNvPicPr>
              <a:picLocks noChangeAspect="1" noChangeArrowheads="1"/>
            </p:cNvPicPr>
            <p:nvPr/>
          </p:nvPicPr>
          <p:blipFill>
            <a:blip r:embed="rId3">
              <a:lum bright="-6000"/>
              <a:extLst>
                <a:ext uri="{28A0092B-C50C-407E-A947-70E740481C1C}">
                  <a14:useLocalDpi xmlns:a14="http://schemas.microsoft.com/office/drawing/2010/main" val="0"/>
                </a:ext>
              </a:extLst>
            </a:blip>
            <a:srcRect/>
            <a:stretch>
              <a:fillRect/>
            </a:stretch>
          </p:blipFill>
          <p:spPr bwMode="auto">
            <a:xfrm>
              <a:off x="2868" y="0"/>
              <a:ext cx="2866" cy="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zh-CN" altLang="en-US"/>
          </a:p>
        </p:txBody>
      </p:sp>
      <p:sp>
        <p:nvSpPr>
          <p:cNvPr id="6" name="页脚占位符 4"/>
          <p:cNvSpPr>
            <a:spLocks noGrp="1"/>
          </p:cNvSpPr>
          <p:nvPr>
            <p:ph type="ftr" sz="quarter" idx="11"/>
          </p:nvPr>
        </p:nvSpPr>
        <p:spPr>
          <a:xfrm>
            <a:off x="3124200" y="6356350"/>
            <a:ext cx="2895600" cy="365125"/>
          </a:xfrm>
          <a:prstGeom prst="rect">
            <a:avLst/>
          </a:prstGeom>
        </p:spPr>
        <p:txBody>
          <a:bodyPr/>
          <a:lstStyle>
            <a:lvl1pPr>
              <a:defRPr/>
            </a:lvl1pPr>
          </a:lstStyle>
          <a:p>
            <a:r>
              <a:rPr lang="en-US" altLang="zh-CN"/>
              <a:t>Northwestern Polytechnical University</a:t>
            </a:r>
            <a:endParaRPr lang="zh-CN" altLang="en-US"/>
          </a:p>
        </p:txBody>
      </p:sp>
      <p:sp>
        <p:nvSpPr>
          <p:cNvPr id="7"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EDBD1B23-FC01-F547-8B43-D4FC9F250378}"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3562"/>
          </a:xfrm>
          <a:prstGeom prst="rect">
            <a:avLst/>
          </a:prstGeo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zh-CN" altLang="en-US"/>
          </a:p>
        </p:txBody>
      </p:sp>
      <p:sp>
        <p:nvSpPr>
          <p:cNvPr id="8" name="页脚占位符 4"/>
          <p:cNvSpPr>
            <a:spLocks noGrp="1"/>
          </p:cNvSpPr>
          <p:nvPr>
            <p:ph type="ftr" sz="quarter" idx="11"/>
          </p:nvPr>
        </p:nvSpPr>
        <p:spPr>
          <a:xfrm>
            <a:off x="3124200" y="6356350"/>
            <a:ext cx="2895600" cy="365125"/>
          </a:xfrm>
          <a:prstGeom prst="rect">
            <a:avLst/>
          </a:prstGeom>
        </p:spPr>
        <p:txBody>
          <a:bodyPr/>
          <a:lstStyle>
            <a:lvl1pPr>
              <a:defRPr/>
            </a:lvl1pPr>
          </a:lstStyle>
          <a:p>
            <a:r>
              <a:rPr lang="en-US" altLang="zh-CN"/>
              <a:t>Northwestern Polytechnical University</a:t>
            </a:r>
            <a:endParaRPr lang="zh-CN" altLang="en-US"/>
          </a:p>
        </p:txBody>
      </p:sp>
      <p:sp>
        <p:nvSpPr>
          <p:cNvPr id="9"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F8898C37-E519-F143-B269-68CC80532235}"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4"/>
          <p:cNvSpPr>
            <a:spLocks noGrp="1"/>
          </p:cNvSpPr>
          <p:nvPr>
            <p:ph type="ftr" sz="quarter" idx="11"/>
          </p:nvPr>
        </p:nvSpPr>
        <p:spPr>
          <a:xfrm>
            <a:off x="2971800" y="6356350"/>
            <a:ext cx="3200400" cy="365125"/>
          </a:xfrm>
          <a:prstGeom prst="rect">
            <a:avLst/>
          </a:prstGeom>
        </p:spPr>
        <p:txBody>
          <a:bodyPr/>
          <a:lstStyle>
            <a:lvl1pPr>
              <a:defRPr/>
            </a:lvl1pPr>
          </a:lstStyle>
          <a:p>
            <a:r>
              <a:rPr lang="en-US" altLang="zh-CN"/>
              <a:t>Northwestern </a:t>
            </a:r>
            <a:r>
              <a:rPr lang="en-US" altLang="zh-CN" dirty="0" err="1"/>
              <a:t>Polytechnical</a:t>
            </a:r>
            <a:r>
              <a:rPr lang="en-US" altLang="zh-CN" dirty="0"/>
              <a:t> University</a:t>
            </a:r>
            <a:endParaRPr lang="zh-CN" altLang="en-US" dirty="0"/>
          </a:p>
        </p:txBody>
      </p:sp>
      <p:sp>
        <p:nvSpPr>
          <p:cNvPr id="5"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510B78EF-FFB4-2147-8E30-E884CE756947}" type="slidenum">
              <a:rPr lang="zh-CN" altLang="en-US"/>
            </a:fld>
            <a:endParaRPr lang="zh-CN" altLang="en-US"/>
          </a:p>
        </p:txBody>
      </p:sp>
      <p:sp>
        <p:nvSpPr>
          <p:cNvPr id="6" name="日期占位符 3"/>
          <p:cNvSpPr txBox="1"/>
          <p:nvPr userDrawn="1"/>
        </p:nvSpPr>
        <p:spPr>
          <a:xfrm>
            <a:off x="457200" y="6366329"/>
            <a:ext cx="2133600" cy="365125"/>
          </a:xfrm>
          <a:prstGeom prst="rect">
            <a:avLst/>
          </a:prstGeom>
        </p:spPr>
        <p:txBody>
          <a:bodyPr/>
          <a:lstStyle>
            <a:defPPr>
              <a:defRPr lang="zh-CN"/>
            </a:defPPr>
            <a:lvl1pPr algn="l" rtl="0" fontAlgn="base">
              <a:spcBef>
                <a:spcPct val="0"/>
              </a:spcBef>
              <a:spcAft>
                <a:spcPct val="0"/>
              </a:spcAft>
              <a:defRPr sz="1400" kern="1200">
                <a:solidFill>
                  <a:schemeClr val="bg1">
                    <a:lumMod val="65000"/>
                  </a:schemeClr>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a:t>COaA</a:t>
            </a:r>
            <a:r>
              <a:rPr lang="en-US" altLang="zh-CN" dirty="0"/>
              <a:t>, LEC01</a:t>
            </a:r>
            <a:r>
              <a:rPr lang="zh-CN" altLang="en-US" dirty="0"/>
              <a:t> </a:t>
            </a:r>
            <a:r>
              <a:rPr lang="en-US" altLang="zh-CN" dirty="0"/>
              <a:t>Intro1</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zh-CN" altLang="en-US" dirty="0"/>
          </a:p>
        </p:txBody>
      </p:sp>
      <p:sp>
        <p:nvSpPr>
          <p:cNvPr id="11" name="页脚占位符 4"/>
          <p:cNvSpPr>
            <a:spLocks noGrp="1"/>
          </p:cNvSpPr>
          <p:nvPr>
            <p:ph type="ftr" sz="quarter" idx="11"/>
          </p:nvPr>
        </p:nvSpPr>
        <p:spPr>
          <a:xfrm>
            <a:off x="2971800" y="6356350"/>
            <a:ext cx="3200400" cy="365125"/>
          </a:xfrm>
          <a:prstGeom prst="rect">
            <a:avLst/>
          </a:prstGeom>
        </p:spPr>
        <p:txBody>
          <a:bodyPr/>
          <a:lstStyle>
            <a:lvl1pPr algn="ctr">
              <a:defRPr/>
            </a:lvl1pPr>
          </a:lstStyle>
          <a:p>
            <a:r>
              <a:rPr lang="en-US" altLang="zh-CN"/>
              <a:t>Northwestern Polytechnical University</a:t>
            </a:r>
            <a:endParaRPr lang="zh-CN" altLang="en-US" dirty="0"/>
          </a:p>
        </p:txBody>
      </p:sp>
      <p:sp>
        <p:nvSpPr>
          <p:cNvPr id="12"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510B78EF-FFB4-2147-8E30-E884CE756947}"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en-US" altLang="zh-CN" dirty="0"/>
          </a:p>
        </p:txBody>
      </p:sp>
      <p:sp>
        <p:nvSpPr>
          <p:cNvPr id="4" name="页脚占位符 4"/>
          <p:cNvSpPr>
            <a:spLocks noGrp="1"/>
          </p:cNvSpPr>
          <p:nvPr>
            <p:ph type="ftr" sz="quarter" idx="11"/>
          </p:nvPr>
        </p:nvSpPr>
        <p:spPr>
          <a:xfrm>
            <a:off x="3124200" y="6356350"/>
            <a:ext cx="2895600" cy="365125"/>
          </a:xfrm>
          <a:prstGeom prst="rect">
            <a:avLst/>
          </a:prstGeom>
        </p:spPr>
        <p:txBody>
          <a:bodyPr/>
          <a:lstStyle>
            <a:lvl1pPr>
              <a:defRPr/>
            </a:lvl1pPr>
          </a:lstStyle>
          <a:p>
            <a:r>
              <a:rPr lang="en-US" altLang="zh-CN" dirty="0"/>
              <a:t>Northwestern </a:t>
            </a:r>
            <a:r>
              <a:rPr lang="en-US" altLang="zh-CN" dirty="0" err="1"/>
              <a:t>Polytechnical</a:t>
            </a:r>
            <a:r>
              <a:rPr lang="en-US" altLang="zh-CN" dirty="0"/>
              <a:t> University</a:t>
            </a:r>
            <a:endParaRPr lang="zh-CN" altLang="en-US" dirty="0"/>
          </a:p>
        </p:txBody>
      </p:sp>
      <p:sp>
        <p:nvSpPr>
          <p:cNvPr id="5"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510B78EF-FFB4-2147-8E30-E884CE756947}" type="slidenum">
              <a:rPr lang="zh-CN" altLang="en-US"/>
            </a:fld>
            <a:endParaRPr lang="zh-CN" altLang="en-US"/>
          </a:p>
        </p:txBody>
      </p:sp>
      <p:grpSp>
        <p:nvGrpSpPr>
          <p:cNvPr id="16" name="组合 4"/>
          <p:cNvGrpSpPr/>
          <p:nvPr userDrawn="1"/>
        </p:nvGrpSpPr>
        <p:grpSpPr bwMode="auto">
          <a:xfrm>
            <a:off x="0" y="0"/>
            <a:ext cx="9180513" cy="923922"/>
            <a:chOff x="0" y="215900"/>
            <a:chExt cx="9180000" cy="923464"/>
          </a:xfrm>
        </p:grpSpPr>
        <p:sp>
          <p:nvSpPr>
            <p:cNvPr id="17"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18"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19"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0" name="燕尾形 29"/>
          <p:cNvSpPr>
            <a:spLocks noChangeArrowheads="1"/>
          </p:cNvSpPr>
          <p:nvPr userDrawn="1"/>
        </p:nvSpPr>
        <p:spPr bwMode="auto">
          <a:xfrm>
            <a:off x="914400" y="35558"/>
            <a:ext cx="7603490" cy="649605"/>
          </a:xfrm>
          <a:prstGeom prst="chevron">
            <a:avLst>
              <a:gd name="adj" fmla="val 49993"/>
            </a:avLst>
          </a:prstGeom>
          <a:solidFill>
            <a:srgbClr val="333399"/>
          </a:solidFill>
          <a:ln>
            <a:noFill/>
          </a:ln>
          <a:extLst>
            <a:ext uri="{91240B29-F687-4F45-9708-019B960494DF}">
              <a14:hiddenLine xmlns:a14="http://schemas.microsoft.com/office/drawing/2010/main" w="19050">
                <a:solidFill>
                  <a:srgbClr val="000000"/>
                </a:solidFill>
                <a:round/>
              </a14:hiddenLine>
            </a:ext>
          </a:extLst>
        </p:spPr>
        <p:txBody>
          <a:bodyPr wrap="none"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0" hangingPunct="0"/>
            <a:endParaRPr lang="en-US" altLang="zh-CN" sz="2800" b="1" dirty="0">
              <a:solidFill>
                <a:srgbClr val="F2F2F2"/>
              </a:solidFill>
              <a:ea typeface="华文中宋" panose="02010600040101010101" pitchFamily="2" charset="-122"/>
            </a:endParaRPr>
          </a:p>
        </p:txBody>
      </p:sp>
      <p:sp>
        <p:nvSpPr>
          <p:cNvPr id="21" name="Title 14"/>
          <p:cNvSpPr>
            <a:spLocks noGrp="1"/>
          </p:cNvSpPr>
          <p:nvPr>
            <p:ph type="title"/>
          </p:nvPr>
        </p:nvSpPr>
        <p:spPr>
          <a:xfrm>
            <a:off x="1219200" y="112395"/>
            <a:ext cx="7298690" cy="649605"/>
          </a:xfrm>
          <a:prstGeom prst="rect">
            <a:avLst/>
          </a:prstGeom>
        </p:spPr>
        <p:txBody>
          <a:bodyPr/>
          <a:lstStyle>
            <a:lvl1pPr>
              <a:defRPr sz="280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title style</a:t>
            </a:r>
            <a:endParaRPr lang="en-US" dirty="0"/>
          </a:p>
        </p:txBody>
      </p:sp>
      <p:sp>
        <p:nvSpPr>
          <p:cNvPr id="22" name="Content Placeholder 23"/>
          <p:cNvSpPr>
            <a:spLocks noGrp="1"/>
          </p:cNvSpPr>
          <p:nvPr>
            <p:ph sz="quarter" idx="13" hasCustomPrompt="1"/>
          </p:nvPr>
        </p:nvSpPr>
        <p:spPr>
          <a:xfrm>
            <a:off x="390525" y="116837"/>
            <a:ext cx="676275" cy="568325"/>
          </a:xfrm>
        </p:spPr>
        <p:txBody>
          <a:bodyPr/>
          <a:lstStyle>
            <a:lvl1pPr marL="0" indent="0">
              <a:buFont typeface="Arial" panose="020B0604020202020204" pitchFamily="34" charset="0"/>
              <a:buNone/>
              <a:defRPr sz="2800" b="1">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3"/>
          <p:cNvSpPr>
            <a:spLocks noGrp="1"/>
          </p:cNvSpPr>
          <p:nvPr>
            <p:ph type="dt" sz="half" idx="10"/>
          </p:nvPr>
        </p:nvSpPr>
        <p:spPr>
          <a:xfrm>
            <a:off x="457200" y="6356350"/>
            <a:ext cx="2133600" cy="365125"/>
          </a:xfrm>
          <a:prstGeom prst="rect">
            <a:avLst/>
          </a:prstGeom>
        </p:spPr>
        <p:txBody>
          <a:bodyPr/>
          <a:lstStyle>
            <a:lvl1pPr>
              <a:defRPr/>
            </a:lvl1pPr>
          </a:lstStyle>
          <a:p>
            <a:r>
              <a:rPr lang="en-US" altLang="zh-CN"/>
              <a:t>COaA, LEC06 MIPS ISA</a:t>
            </a:r>
            <a:endParaRPr lang="zh-CN" altLang="en-US"/>
          </a:p>
        </p:txBody>
      </p:sp>
      <p:sp>
        <p:nvSpPr>
          <p:cNvPr id="6" name="页脚占位符 4"/>
          <p:cNvSpPr>
            <a:spLocks noGrp="1"/>
          </p:cNvSpPr>
          <p:nvPr>
            <p:ph type="ftr" sz="quarter" idx="11"/>
          </p:nvPr>
        </p:nvSpPr>
        <p:spPr>
          <a:xfrm>
            <a:off x="3124200" y="6356350"/>
            <a:ext cx="2895600" cy="365125"/>
          </a:xfrm>
          <a:prstGeom prst="rect">
            <a:avLst/>
          </a:prstGeom>
        </p:spPr>
        <p:txBody>
          <a:bodyPr/>
          <a:lstStyle>
            <a:lvl1pPr>
              <a:defRPr/>
            </a:lvl1pPr>
          </a:lstStyle>
          <a:p>
            <a:r>
              <a:rPr lang="en-US" altLang="zh-CN"/>
              <a:t>Northwestern Polytechnical University</a:t>
            </a:r>
            <a:endParaRPr lang="zh-CN" altLang="en-US"/>
          </a:p>
        </p:txBody>
      </p:sp>
      <p:sp>
        <p:nvSpPr>
          <p:cNvPr id="7" name="灯片编号占位符 5"/>
          <p:cNvSpPr>
            <a:spLocks noGrp="1"/>
          </p:cNvSpPr>
          <p:nvPr>
            <p:ph type="sldNum" sz="quarter" idx="12"/>
          </p:nvPr>
        </p:nvSpPr>
        <p:spPr>
          <a:xfrm>
            <a:off x="6553200" y="6356350"/>
            <a:ext cx="2133600" cy="365125"/>
          </a:xfrm>
          <a:prstGeom prst="rect">
            <a:avLst/>
          </a:prstGeom>
        </p:spPr>
        <p:txBody>
          <a:bodyPr/>
          <a:lstStyle>
            <a:lvl1pPr>
              <a:defRPr/>
            </a:lvl1pPr>
          </a:lstStyle>
          <a:p>
            <a:fld id="{CF57D706-799F-4840-B1A2-25CE8E66DEB7}"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4.tiff"/><Relationship Id="rId15" Type="http://schemas.openxmlformats.org/officeDocument/2006/relationships/image" Target="../media/image3.png"/><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7" name="文本占位符 2"/>
          <p:cNvSpPr>
            <a:spLocks noGrp="1"/>
          </p:cNvSpPr>
          <p:nvPr>
            <p:ph type="body" idx="1"/>
          </p:nvPr>
        </p:nvSpPr>
        <p:spPr bwMode="auto">
          <a:xfrm>
            <a:off x="457200" y="914400"/>
            <a:ext cx="8229600" cy="5410200"/>
          </a:xfrm>
          <a:prstGeom prst="rect">
            <a:avLst/>
          </a:prstGeom>
          <a:noFill/>
          <a:ln>
            <a:noFill/>
          </a:ln>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
                <a:srgbClr val="FF0000"/>
              </a:buClr>
              <a:buSzPct val="75000"/>
              <a:buFontTx/>
              <a:buBlip>
                <a:blip r:embed="rId15"/>
              </a:buBlip>
              <a:defRPr/>
            </a:pPr>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9" name="矩形 8"/>
          <p:cNvSpPr/>
          <p:nvPr userDrawn="1"/>
        </p:nvSpPr>
        <p:spPr>
          <a:xfrm>
            <a:off x="457200" y="868363"/>
            <a:ext cx="8229600" cy="20637"/>
          </a:xfrm>
          <a:prstGeom prst="rect">
            <a:avLst/>
          </a:prstGeom>
          <a:solidFill>
            <a:srgbClr val="1111FF"/>
          </a:solidFill>
          <a:ln>
            <a:solidFill>
              <a:srgbClr val="1111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6" name="日期占位符 3"/>
          <p:cNvSpPr>
            <a:spLocks noGrp="1"/>
          </p:cNvSpPr>
          <p:nvPr>
            <p:ph type="dt" sz="half" idx="2"/>
          </p:nvPr>
        </p:nvSpPr>
        <p:spPr>
          <a:xfrm>
            <a:off x="457200" y="6356350"/>
            <a:ext cx="2133600" cy="365125"/>
          </a:xfrm>
          <a:prstGeom prst="rect">
            <a:avLst/>
          </a:prstGeom>
        </p:spPr>
        <p:txBody>
          <a:bodyPr/>
          <a:lstStyle>
            <a:lvl1pPr>
              <a:defRPr sz="1400">
                <a:solidFill>
                  <a:schemeClr val="bg1">
                    <a:lumMod val="65000"/>
                  </a:schemeClr>
                </a:solidFill>
              </a:defRPr>
            </a:lvl1pPr>
          </a:lstStyle>
          <a:p>
            <a:r>
              <a:rPr lang="en-US" altLang="zh-CN"/>
              <a:t>COaA, LEC06 MIPS ISA</a:t>
            </a:r>
            <a:endParaRPr lang="en-US" altLang="zh-CN" dirty="0"/>
          </a:p>
        </p:txBody>
      </p:sp>
      <p:sp>
        <p:nvSpPr>
          <p:cNvPr id="17" name="页脚占位符 4"/>
          <p:cNvSpPr>
            <a:spLocks noGrp="1"/>
          </p:cNvSpPr>
          <p:nvPr>
            <p:ph type="ftr" sz="quarter" idx="3"/>
          </p:nvPr>
        </p:nvSpPr>
        <p:spPr>
          <a:xfrm>
            <a:off x="2819400" y="6356350"/>
            <a:ext cx="3505200" cy="365125"/>
          </a:xfrm>
          <a:prstGeom prst="rect">
            <a:avLst/>
          </a:prstGeom>
        </p:spPr>
        <p:txBody>
          <a:bodyPr/>
          <a:lstStyle>
            <a:lvl1pPr>
              <a:defRPr sz="1400">
                <a:solidFill>
                  <a:schemeClr val="bg1">
                    <a:lumMod val="65000"/>
                  </a:schemeClr>
                </a:solidFill>
                <a:latin typeface="Arial" panose="020B0604020202020204" pitchFamily="34" charset="0"/>
                <a:ea typeface="Arial" panose="020B0604020202020204" pitchFamily="34" charset="0"/>
                <a:cs typeface="Arial" panose="020B0604020202020204" pitchFamily="34" charset="0"/>
              </a:defRPr>
            </a:lvl1pPr>
          </a:lstStyle>
          <a:p>
            <a:pPr algn="ctr"/>
            <a:r>
              <a:rPr lang="en-US" altLang="zh-CN" dirty="0"/>
              <a:t>Northwestern </a:t>
            </a:r>
            <a:r>
              <a:rPr lang="en-US" altLang="zh-CN" dirty="0" err="1"/>
              <a:t>Polytechnical</a:t>
            </a:r>
            <a:r>
              <a:rPr lang="en-US" altLang="zh-CN" dirty="0"/>
              <a:t> University</a:t>
            </a:r>
            <a:endParaRPr lang="zh-CN" altLang="en-US" dirty="0"/>
          </a:p>
        </p:txBody>
      </p:sp>
      <p:sp>
        <p:nvSpPr>
          <p:cNvPr id="18" name="灯片编号占位符 5"/>
          <p:cNvSpPr>
            <a:spLocks noGrp="1"/>
          </p:cNvSpPr>
          <p:nvPr>
            <p:ph type="sldNum" sz="quarter" idx="4"/>
          </p:nvPr>
        </p:nvSpPr>
        <p:spPr>
          <a:xfrm>
            <a:off x="6553200" y="6356350"/>
            <a:ext cx="2133600" cy="365125"/>
          </a:xfrm>
          <a:prstGeom prst="rect">
            <a:avLst/>
          </a:prstGeom>
        </p:spPr>
        <p:txBody>
          <a:bodyPr/>
          <a:lstStyle>
            <a:lvl1pPr algn="r">
              <a:defRPr sz="1400">
                <a:solidFill>
                  <a:schemeClr val="bg1">
                    <a:lumMod val="65000"/>
                  </a:schemeClr>
                </a:solidFill>
              </a:defRPr>
            </a:lvl1pPr>
          </a:lstStyle>
          <a:p>
            <a:fld id="{B7A5BFCD-2DD0-1B4A-A6AE-A25793FF7F06}" type="slidenum">
              <a:rPr lang="zh-CN" altLang="en-US" smtClean="0"/>
            </a:fld>
            <a:endParaRPr lang="zh-CN" altLang="en-US" dirty="0"/>
          </a:p>
        </p:txBody>
      </p:sp>
      <p:grpSp>
        <p:nvGrpSpPr>
          <p:cNvPr id="19" name="组合 4"/>
          <p:cNvGrpSpPr/>
          <p:nvPr userDrawn="1"/>
        </p:nvGrpSpPr>
        <p:grpSpPr bwMode="auto">
          <a:xfrm>
            <a:off x="0" y="0"/>
            <a:ext cx="9180513" cy="923922"/>
            <a:chOff x="0" y="215900"/>
            <a:chExt cx="9180000" cy="923464"/>
          </a:xfrm>
        </p:grpSpPr>
        <p:sp>
          <p:nvSpPr>
            <p:cNvPr id="20" name="矩形 5"/>
            <p:cNvSpPr/>
            <p:nvPr/>
          </p:nvSpPr>
          <p:spPr bwMode="auto">
            <a:xfrm>
              <a:off x="0" y="994974"/>
              <a:ext cx="9180000" cy="144390"/>
            </a:xfrm>
            <a:prstGeom prst="rect">
              <a:avLst/>
            </a:prstGeom>
            <a:solidFill>
              <a:schemeClr val="tx1">
                <a:lumMod val="50000"/>
                <a:lumOff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21"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22" name="AutoShape 5"/>
            <p:cNvSpPr>
              <a:spLocks noChangeArrowheads="1"/>
            </p:cNvSpPr>
            <p:nvPr/>
          </p:nvSpPr>
          <p:spPr bwMode="auto">
            <a:xfrm>
              <a:off x="273035" y="215900"/>
              <a:ext cx="719098"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fontAlgn="auto">
                <a:lnSpc>
                  <a:spcPct val="120000"/>
                </a:lnSpc>
                <a:spcBef>
                  <a:spcPts val="0"/>
                </a:spcBef>
                <a:spcAft>
                  <a:spcPts val="0"/>
                </a:spcAft>
                <a:defRPr/>
              </a:pP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3" name="燕尾形 29"/>
          <p:cNvSpPr>
            <a:spLocks noChangeArrowheads="1"/>
          </p:cNvSpPr>
          <p:nvPr userDrawn="1"/>
        </p:nvSpPr>
        <p:spPr bwMode="auto">
          <a:xfrm>
            <a:off x="914400" y="35558"/>
            <a:ext cx="7603490" cy="649605"/>
          </a:xfrm>
          <a:prstGeom prst="chevron">
            <a:avLst>
              <a:gd name="adj" fmla="val 49993"/>
            </a:avLst>
          </a:prstGeom>
          <a:solidFill>
            <a:srgbClr val="333399"/>
          </a:solidFill>
          <a:ln>
            <a:noFill/>
          </a:ln>
          <a:extLst>
            <a:ext uri="{91240B29-F687-4F45-9708-019B960494DF}">
              <a14:hiddenLine xmlns:a14="http://schemas.microsoft.com/office/drawing/2010/main" w="19050">
                <a:solidFill>
                  <a:srgbClr val="000000"/>
                </a:solidFill>
                <a:round/>
              </a14:hiddenLine>
            </a:ext>
          </a:extLst>
        </p:spPr>
        <p:txBody>
          <a:bodyPr wrap="none"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0" hangingPunct="0"/>
            <a:endParaRPr lang="en-US" altLang="zh-CN" sz="2800" b="1" dirty="0">
              <a:solidFill>
                <a:srgbClr val="F2F2F2"/>
              </a:solidFill>
              <a:ea typeface="华文中宋" panose="02010600040101010101" pitchFamily="2" charset="-122"/>
            </a:endParaRPr>
          </a:p>
        </p:txBody>
      </p:sp>
      <p:sp>
        <p:nvSpPr>
          <p:cNvPr id="24" name="Title 14"/>
          <p:cNvSpPr txBox="1"/>
          <p:nvPr userDrawn="1"/>
        </p:nvSpPr>
        <p:spPr>
          <a:xfrm>
            <a:off x="1219200" y="112395"/>
            <a:ext cx="7298690" cy="649605"/>
          </a:xfrm>
          <a:prstGeom prst="rect">
            <a:avLst/>
          </a:prstGeom>
        </p:spPr>
        <p:txBody>
          <a:bodyPr/>
          <a:lstStyle>
            <a:lvl1pPr algn="l" rtl="0" eaLnBrk="0" fontAlgn="base" hangingPunct="0">
              <a:spcBef>
                <a:spcPct val="0"/>
              </a:spcBef>
              <a:spcAft>
                <a:spcPct val="0"/>
              </a:spcAft>
              <a:defRPr sz="2800" b="1" kern="1200">
                <a:solidFill>
                  <a:schemeClr val="bg1"/>
                </a:solidFill>
                <a:latin typeface="Arial" panose="020B0604020202020204" pitchFamily="34" charset="0"/>
                <a:ea typeface="Arial" panose="020B0604020202020204" pitchFamily="34" charset="0"/>
                <a:cs typeface="Arial" panose="020B0604020202020204" pitchFamily="34" charset="0"/>
              </a:defRPr>
            </a:lvl1pPr>
            <a:lvl2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2pPr>
            <a:lvl3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3pPr>
            <a:lvl4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4pPr>
            <a:lvl5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5pPr>
            <a:lvl6pPr marL="4572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6pPr>
            <a:lvl7pPr marL="9144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7pPr>
            <a:lvl8pPr marL="13716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8pPr>
            <a:lvl9pPr marL="18288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9pPr>
          </a:lstStyle>
          <a:p>
            <a:r>
              <a:rPr lang="en-US"/>
              <a:t>Click to edit Master title style</a:t>
            </a:r>
            <a:endParaRPr lang="en-US" dirty="0"/>
          </a:p>
        </p:txBody>
      </p:sp>
      <p:sp>
        <p:nvSpPr>
          <p:cNvPr id="25" name="Content Placeholder 23"/>
          <p:cNvSpPr txBox="1"/>
          <p:nvPr userDrawn="1"/>
        </p:nvSpPr>
        <p:spPr>
          <a:xfrm>
            <a:off x="273051" y="77410"/>
            <a:ext cx="730552" cy="568325"/>
          </a:xfrm>
          <a:prstGeom prst="rect">
            <a:avLst/>
          </a:prstGeom>
        </p:spPr>
        <p:txBody>
          <a:bodyPr anchor="ctr"/>
          <a:lstStyle>
            <a:lvl1pPr marL="0" indent="0" algn="l" rtl="0" eaLnBrk="0" fontAlgn="base" hangingPunct="0">
              <a:spcBef>
                <a:spcPct val="20000"/>
              </a:spcBef>
              <a:spcAft>
                <a:spcPct val="0"/>
              </a:spcAft>
              <a:buClr>
                <a:srgbClr val="FF0000"/>
              </a:buClr>
              <a:buSzPct val="75000"/>
              <a:buFont typeface="Arial" panose="020B0604020202020204" pitchFamily="34" charset="0"/>
              <a:buNone/>
              <a:defRPr sz="2800" b="1" kern="1200">
                <a:solidFill>
                  <a:schemeClr val="bg1">
                    <a:lumMod val="95000"/>
                  </a:schemeClr>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0" fontAlgn="base" hangingPunct="0">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en-US" sz="2400" dirty="0"/>
              <a:t>#</a:t>
            </a:r>
            <a:endParaRPr lang="en-US" sz="2400" dirty="0"/>
          </a:p>
        </p:txBody>
      </p:sp>
      <p:pic>
        <p:nvPicPr>
          <p:cNvPr id="26" name="Picture 25"/>
          <p:cNvPicPr>
            <a:picLocks noChangeAspect="1"/>
          </p:cNvPicPr>
          <p:nvPr userDrawn="1"/>
        </p:nvPicPr>
        <p:blipFill>
          <a:blip r:embed="rId16"/>
          <a:stretch>
            <a:fillRect/>
          </a:stretch>
        </p:blipFill>
        <p:spPr>
          <a:xfrm>
            <a:off x="8611236" y="6324600"/>
            <a:ext cx="473364" cy="473364"/>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p:txStyles>
    <p:titleStyle>
      <a:lvl1pPr algn="l" rtl="0" eaLnBrk="0" fontAlgn="base" hangingPunct="0">
        <a:spcBef>
          <a:spcPct val="0"/>
        </a:spcBef>
        <a:spcAft>
          <a:spcPct val="0"/>
        </a:spcAft>
        <a:defRPr sz="4400" b="1" kern="1200">
          <a:solidFill>
            <a:srgbClr val="1111FF"/>
          </a:solidFill>
          <a:latin typeface="楷体" panose="02010609060101010101" pitchFamily="49" charset="-122"/>
          <a:ea typeface="楷体" panose="02010609060101010101" pitchFamily="49" charset="-122"/>
          <a:cs typeface="楷体" panose="02010609060101010101" pitchFamily="49" charset="-122"/>
        </a:defRPr>
      </a:lvl1pPr>
      <a:lvl2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2pPr>
      <a:lvl3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3pPr>
      <a:lvl4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4pPr>
      <a:lvl5pPr algn="l" rtl="0" eaLnBrk="0" fontAlgn="base" hangingPunct="0">
        <a:spcBef>
          <a:spcPct val="0"/>
        </a:spcBef>
        <a:spcAft>
          <a:spcPct val="0"/>
        </a:spcAft>
        <a:defRPr sz="4400" b="1">
          <a:solidFill>
            <a:srgbClr val="1111FF"/>
          </a:solidFill>
          <a:latin typeface="楷体" panose="02010609060101010101" pitchFamily="49" charset="-122"/>
          <a:ea typeface="楷体" panose="02010609060101010101" pitchFamily="49" charset="-122"/>
          <a:cs typeface="楷体" panose="02010609060101010101" pitchFamily="49" charset="-122"/>
        </a:defRPr>
      </a:lvl5pPr>
      <a:lvl6pPr marL="4572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6pPr>
      <a:lvl7pPr marL="9144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7pPr>
      <a:lvl8pPr marL="13716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8pPr>
      <a:lvl9pPr marL="1828800" algn="l" rtl="0" fontAlgn="base">
        <a:spcBef>
          <a:spcPct val="0"/>
        </a:spcBef>
        <a:spcAft>
          <a:spcPct val="0"/>
        </a:spcAft>
        <a:defRPr sz="4400" b="1">
          <a:solidFill>
            <a:srgbClr val="1111FF"/>
          </a:solidFill>
          <a:latin typeface="楷体" panose="02010609060101010101" pitchFamily="49" charset="-122"/>
          <a:ea typeface="楷体" panose="02010609060101010101" pitchFamily="49" charset="-122"/>
        </a:defRPr>
      </a:lvl9pPr>
    </p:titleStyle>
    <p:bodyStyle>
      <a:lvl1pPr marL="342900" indent="-342900" algn="l" rtl="0" eaLnBrk="0" fontAlgn="base" hangingPunct="0">
        <a:spcBef>
          <a:spcPct val="20000"/>
        </a:spcBef>
        <a:spcAft>
          <a:spcPct val="0"/>
        </a:spcAft>
        <a:buClr>
          <a:srgbClr val="FF0000"/>
        </a:buClr>
        <a:buSzPct val="75000"/>
        <a:buBlip>
          <a:blip r:embed="rId15"/>
        </a:buBlip>
        <a:defRPr sz="3200" kern="120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0" fontAlgn="base" hangingPunct="0">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emf"/><Relationship Id="rId1" Type="http://schemas.openxmlformats.org/officeDocument/2006/relationships/image" Target="../media/image8.em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0.em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1.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emf"/></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6.emf"/><Relationship Id="rId1" Type="http://schemas.openxmlformats.org/officeDocument/2006/relationships/image" Target="../media/image5.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17.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20.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2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sym typeface="+mn-ea"/>
              </a:rPr>
              <a:t>Lecture6  MIPS ISA</a:t>
            </a:r>
            <a:endParaRPr lang="en-US" dirty="0"/>
          </a:p>
        </p:txBody>
      </p:sp>
      <p:sp>
        <p:nvSpPr>
          <p:cNvPr id="3" name="Text Placeholder 2"/>
          <p:cNvSpPr>
            <a:spLocks noGrp="1"/>
          </p:cNvSpPr>
          <p:nvPr>
            <p:ph type="body" idx="1"/>
          </p:nvPr>
        </p:nvSpPr>
        <p:spPr/>
        <p:txBody>
          <a:bodyPr/>
          <a:lstStyle/>
          <a:p>
            <a:r>
              <a:rPr lang="en-US" altLang="zh-CN" dirty="0">
                <a:solidFill>
                  <a:schemeClr val="bg1"/>
                </a:solidFill>
                <a:sym typeface="+mn-ea"/>
              </a:rPr>
              <a:t>Computer Organization and Architecture</a:t>
            </a:r>
            <a:endParaRPr lang="en-US" altLang="zh-CN" b="1" dirty="0">
              <a:solidFill>
                <a:schemeClr val="bg1"/>
              </a:solidFill>
              <a:effectLst>
                <a:outerShdw blurRad="38100" dist="38100" dir="2700000" algn="tl">
                  <a:srgbClr val="000000"/>
                </a:outerShdw>
              </a:effectLst>
              <a:latin typeface="黑体" panose="02010609060101010101" pitchFamily="49" charset="-122"/>
              <a:sym typeface="+mn-ea"/>
            </a:endParaRPr>
          </a:p>
        </p:txBody>
      </p:sp>
      <p:sp>
        <p:nvSpPr>
          <p:cNvPr id="4" name="Date Placeholder 3"/>
          <p:cNvSpPr>
            <a:spLocks noGrp="1"/>
          </p:cNvSpPr>
          <p:nvPr>
            <p:ph type="dt" sz="half" idx="10"/>
          </p:nvPr>
        </p:nvSpPr>
        <p:spPr/>
        <p:txBody>
          <a:bodyPr/>
          <a:lstStyle/>
          <a:p>
            <a:r>
              <a:rPr lang="en-US" altLang="zh-CN" dirty="0" err="1"/>
              <a:t>COaA</a:t>
            </a:r>
            <a:r>
              <a:rPr lang="en-US" altLang="zh-CN" dirty="0"/>
              <a:t>, LEC06 MIPS ISA</a:t>
            </a:r>
            <a:endParaRPr lang="en-US" altLang="zh-CN" dirty="0"/>
          </a:p>
        </p:txBody>
      </p:sp>
      <p:sp>
        <p:nvSpPr>
          <p:cNvPr id="5" name="Footer Placeholder 4"/>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6" name="Slide Number Placeholder 5"/>
          <p:cNvSpPr>
            <a:spLocks noGrp="1"/>
          </p:cNvSpPr>
          <p:nvPr>
            <p:ph type="sldNum" sz="quarter" idx="12"/>
          </p:nvPr>
        </p:nvSpPr>
        <p:spPr/>
        <p:txBody>
          <a:bodyPr/>
          <a:lstStyle/>
          <a:p>
            <a:fld id="{B7A5BFCD-2DD0-1B4A-A6AE-A25793FF7F06}" type="slidenum">
              <a:rPr lang="zh-CN" altLang="en-US" smtClean="0"/>
            </a:fld>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0" indent="0">
              <a:buClr>
                <a:srgbClr val="0000CC"/>
              </a:buClr>
              <a:buNone/>
            </a:pPr>
            <a:r>
              <a:rPr lang="en-US" altLang="zh-CN" b="1" dirty="0" err="1">
                <a:latin typeface="Abadi MT Condensed Light" charset="0"/>
                <a:ea typeface="Abadi MT Condensed Light" charset="0"/>
                <a:cs typeface="Abadi MT Condensed Light" charset="0"/>
              </a:rPr>
              <a:t>madd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rs,st</a:t>
            </a:r>
            <a:r>
              <a:rPr lang="en-US" altLang="zh-CN" b="1" dirty="0">
                <a:latin typeface="Abadi MT Condensed Light" charset="0"/>
                <a:ea typeface="Abadi MT Condensed Light" charset="0"/>
                <a:cs typeface="Abadi MT Condensed Light" charset="0"/>
              </a:rPr>
              <a:t> 		</a:t>
            </a:r>
            <a:r>
              <a:rPr lang="en-US" altLang="zh-CN" sz="2400" b="1" i="1" dirty="0">
                <a:solidFill>
                  <a:schemeClr val="accent1">
                    <a:lumMod val="75000"/>
                  </a:schemeClr>
                </a:solidFill>
              </a:rPr>
              <a:t>#(</a:t>
            </a:r>
            <a:r>
              <a:rPr lang="en-US" altLang="zh-CN" sz="2400" b="1" i="1" dirty="0" err="1">
                <a:solidFill>
                  <a:schemeClr val="accent1">
                    <a:lumMod val="75000"/>
                  </a:schemeClr>
                </a:solidFill>
              </a:rPr>
              <a:t>Hi,Lo</a:t>
            </a:r>
            <a:r>
              <a:rPr lang="en-US" altLang="zh-CN" sz="2400" b="1" i="1" dirty="0">
                <a:solidFill>
                  <a:schemeClr val="accent1">
                    <a:lumMod val="75000"/>
                  </a:schemeClr>
                </a:solidFill>
              </a:rPr>
              <a:t>)&lt;-(</a:t>
            </a:r>
            <a:r>
              <a:rPr lang="en-US" altLang="zh-CN" sz="2400" b="1" i="1" dirty="0" err="1">
                <a:solidFill>
                  <a:schemeClr val="accent1">
                    <a:lumMod val="75000"/>
                  </a:schemeClr>
                </a:solidFill>
              </a:rPr>
              <a:t>rs</a:t>
            </a:r>
            <a:r>
              <a:rPr lang="en-US" altLang="zh-CN" sz="2400" b="1" i="1" dirty="0">
                <a:solidFill>
                  <a:schemeClr val="accent1">
                    <a:lumMod val="75000"/>
                  </a:schemeClr>
                </a:solidFill>
              </a:rPr>
              <a:t> X </a:t>
            </a:r>
            <a:r>
              <a:rPr lang="en-US" altLang="zh-CN" sz="2400" b="1" i="1" dirty="0" err="1">
                <a:solidFill>
                  <a:schemeClr val="accent1">
                    <a:lumMod val="75000"/>
                  </a:schemeClr>
                </a:solidFill>
              </a:rPr>
              <a:t>rt</a:t>
            </a:r>
            <a:r>
              <a:rPr lang="en-US" altLang="zh-CN" sz="2400" b="1" i="1" dirty="0">
                <a:solidFill>
                  <a:schemeClr val="accent1">
                    <a:lumMod val="75000"/>
                  </a:schemeClr>
                </a:solidFill>
              </a:rPr>
              <a:t>)+(</a:t>
            </a:r>
            <a:r>
              <a:rPr lang="en-US" altLang="zh-CN" sz="2400" b="1" i="1" dirty="0" err="1">
                <a:solidFill>
                  <a:schemeClr val="accent1">
                    <a:lumMod val="75000"/>
                  </a:schemeClr>
                </a:solidFill>
              </a:rPr>
              <a:t>Hi,Lo</a:t>
            </a:r>
            <a:r>
              <a:rPr lang="en-US" altLang="zh-CN" sz="2400" b="1" i="1" dirty="0">
                <a:solidFill>
                  <a:schemeClr val="accent1">
                    <a:lumMod val="75000"/>
                  </a:schemeClr>
                </a:solidFill>
              </a:rPr>
              <a:t>)</a:t>
            </a:r>
            <a:endParaRPr lang="en-US" altLang="zh-CN" sz="2400" b="1" i="1" dirty="0">
              <a:solidFill>
                <a:schemeClr val="accent1">
                  <a:lumMod val="75000"/>
                </a:schemeClr>
              </a:solidFill>
            </a:endParaRPr>
          </a:p>
          <a:p>
            <a:pPr marL="0" indent="0">
              <a:buClr>
                <a:srgbClr val="0000CC"/>
              </a:buClr>
              <a:buNone/>
            </a:pPr>
            <a:r>
              <a:rPr lang="en-US" altLang="zh-CN" b="1" dirty="0" err="1">
                <a:latin typeface="Abadi MT Condensed Light" charset="0"/>
                <a:ea typeface="Abadi MT Condensed Light" charset="0"/>
                <a:cs typeface="Abadi MT Condensed Light" charset="0"/>
              </a:rPr>
              <a:t>maddu</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rs,rt</a:t>
            </a:r>
            <a:r>
              <a:rPr lang="en-US" altLang="zh-CN" b="1" dirty="0">
                <a:latin typeface="Abadi MT Condensed Light" charset="0"/>
                <a:ea typeface="Abadi MT Condensed Light" charset="0"/>
                <a:cs typeface="Abadi MT Condensed Light" charset="0"/>
              </a:rPr>
              <a:t> 		</a:t>
            </a:r>
            <a:r>
              <a:rPr lang="en-US" altLang="zh-CN" sz="2400" b="1" i="1" dirty="0">
                <a:solidFill>
                  <a:schemeClr val="accent1">
                    <a:lumMod val="75000"/>
                  </a:schemeClr>
                </a:solidFill>
              </a:rPr>
              <a:t>#(</a:t>
            </a:r>
            <a:r>
              <a:rPr lang="en-US" altLang="zh-CN" sz="2400" b="1" i="1" dirty="0" err="1">
                <a:solidFill>
                  <a:schemeClr val="accent1">
                    <a:lumMod val="75000"/>
                  </a:schemeClr>
                </a:solidFill>
              </a:rPr>
              <a:t>Hi,Lo</a:t>
            </a:r>
            <a:r>
              <a:rPr lang="en-US" altLang="zh-CN" sz="2400" b="1" i="1" dirty="0">
                <a:solidFill>
                  <a:schemeClr val="accent1">
                    <a:lumMod val="75000"/>
                  </a:schemeClr>
                </a:solidFill>
              </a:rPr>
              <a:t>)&lt;-(</a:t>
            </a:r>
            <a:r>
              <a:rPr lang="en-US" altLang="zh-CN" sz="2400" b="1" i="1" dirty="0" err="1">
                <a:solidFill>
                  <a:schemeClr val="accent1">
                    <a:lumMod val="75000"/>
                  </a:schemeClr>
                </a:solidFill>
              </a:rPr>
              <a:t>rs</a:t>
            </a:r>
            <a:r>
              <a:rPr lang="en-US" altLang="zh-CN" sz="2400" b="1" i="1" dirty="0">
                <a:solidFill>
                  <a:schemeClr val="accent1">
                    <a:lumMod val="75000"/>
                  </a:schemeClr>
                </a:solidFill>
              </a:rPr>
              <a:t> X </a:t>
            </a:r>
            <a:r>
              <a:rPr lang="en-US" altLang="zh-CN" sz="2400" b="1" i="1" dirty="0" err="1">
                <a:solidFill>
                  <a:schemeClr val="accent1">
                    <a:lumMod val="75000"/>
                  </a:schemeClr>
                </a:solidFill>
              </a:rPr>
              <a:t>rt</a:t>
            </a:r>
            <a:r>
              <a:rPr lang="en-US" altLang="zh-CN" sz="2400" b="1" i="1" dirty="0">
                <a:solidFill>
                  <a:schemeClr val="accent1">
                    <a:lumMod val="75000"/>
                  </a:schemeClr>
                </a:solidFill>
              </a:rPr>
              <a:t>)+(</a:t>
            </a:r>
            <a:r>
              <a:rPr lang="en-US" altLang="zh-CN" sz="2400" b="1" i="1" dirty="0" err="1">
                <a:solidFill>
                  <a:schemeClr val="accent1">
                    <a:lumMod val="75000"/>
                  </a:schemeClr>
                </a:solidFill>
              </a:rPr>
              <a:t>Hi,Lo</a:t>
            </a:r>
            <a:r>
              <a:rPr lang="en-US" altLang="zh-CN" sz="2400" b="1" i="1" dirty="0">
                <a:solidFill>
                  <a:schemeClr val="accent1">
                    <a:lumMod val="75000"/>
                  </a:schemeClr>
                </a:solidFill>
              </a:rPr>
              <a:t>)</a:t>
            </a:r>
            <a:endParaRPr lang="en-US" altLang="zh-CN" sz="2400" b="1" i="1" dirty="0">
              <a:solidFill>
                <a:schemeClr val="accent1">
                  <a:lumMod val="75000"/>
                </a:schemeClr>
              </a:solidFill>
            </a:endParaRPr>
          </a:p>
          <a:p>
            <a:pPr marL="0" indent="0">
              <a:buClr>
                <a:srgbClr val="0000CC"/>
              </a:buClr>
              <a:buNone/>
            </a:pPr>
            <a:endParaRPr lang="en-US" altLang="zh-CN" b="1" dirty="0">
              <a:latin typeface="Abadi MT Condensed Light" charset="0"/>
              <a:ea typeface="Abadi MT Condensed Light" charset="0"/>
              <a:cs typeface="Abadi MT Condensed Light" charset="0"/>
            </a:endParaRPr>
          </a:p>
          <a:p>
            <a:pPr marL="0" indent="0">
              <a:buClr>
                <a:srgbClr val="0000CC"/>
              </a:buClr>
              <a:buNone/>
            </a:pPr>
            <a:r>
              <a:rPr lang="en-US" altLang="zh-CN" b="1" dirty="0" err="1">
                <a:latin typeface="Abadi MT Condensed Light" charset="0"/>
                <a:ea typeface="Abadi MT Condensed Light" charset="0"/>
                <a:cs typeface="Abadi MT Condensed Light" charset="0"/>
              </a:rPr>
              <a:t>msub</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sz="2400" b="1" i="1" dirty="0">
                <a:solidFill>
                  <a:schemeClr val="accent1">
                    <a:lumMod val="75000"/>
                  </a:schemeClr>
                </a:solidFill>
              </a:rPr>
              <a:t>#(</a:t>
            </a:r>
            <a:r>
              <a:rPr lang="en-US" altLang="zh-CN" sz="2400" b="1" i="1" dirty="0" err="1">
                <a:solidFill>
                  <a:schemeClr val="accent1">
                    <a:lumMod val="75000"/>
                  </a:schemeClr>
                </a:solidFill>
              </a:rPr>
              <a:t>Hi,Lo</a:t>
            </a:r>
            <a:r>
              <a:rPr lang="en-US" altLang="zh-CN" sz="2400" b="1" i="1" dirty="0">
                <a:solidFill>
                  <a:schemeClr val="accent1">
                    <a:lumMod val="75000"/>
                  </a:schemeClr>
                </a:solidFill>
              </a:rPr>
              <a:t>)&lt;-(</a:t>
            </a:r>
            <a:r>
              <a:rPr lang="en-US" altLang="zh-CN" sz="2400" b="1" i="1" dirty="0" err="1">
                <a:solidFill>
                  <a:schemeClr val="accent1">
                    <a:lumMod val="75000"/>
                  </a:schemeClr>
                </a:solidFill>
              </a:rPr>
              <a:t>rs</a:t>
            </a:r>
            <a:r>
              <a:rPr lang="en-US" altLang="zh-CN" sz="2400" b="1" i="1" dirty="0">
                <a:solidFill>
                  <a:schemeClr val="accent1">
                    <a:lumMod val="75000"/>
                  </a:schemeClr>
                </a:solidFill>
              </a:rPr>
              <a:t> X </a:t>
            </a:r>
            <a:r>
              <a:rPr lang="en-US" altLang="zh-CN" sz="2400" b="1" i="1" dirty="0" err="1">
                <a:solidFill>
                  <a:schemeClr val="accent1">
                    <a:lumMod val="75000"/>
                  </a:schemeClr>
                </a:solidFill>
              </a:rPr>
              <a:t>rt</a:t>
            </a:r>
            <a:r>
              <a:rPr lang="en-US" altLang="zh-CN" sz="2400" b="1" i="1" dirty="0">
                <a:solidFill>
                  <a:schemeClr val="accent1">
                    <a:lumMod val="75000"/>
                  </a:schemeClr>
                </a:solidFill>
              </a:rPr>
              <a:t>)-(</a:t>
            </a:r>
            <a:r>
              <a:rPr lang="en-US" altLang="zh-CN" sz="2400" b="1" i="1" dirty="0" err="1">
                <a:solidFill>
                  <a:schemeClr val="accent1">
                    <a:lumMod val="75000"/>
                  </a:schemeClr>
                </a:solidFill>
              </a:rPr>
              <a:t>Hi,Lo</a:t>
            </a:r>
            <a:r>
              <a:rPr lang="en-US" altLang="zh-CN" sz="2400" b="1" i="1" dirty="0">
                <a:solidFill>
                  <a:schemeClr val="accent1">
                    <a:lumMod val="75000"/>
                  </a:schemeClr>
                </a:solidFill>
              </a:rPr>
              <a:t>)</a:t>
            </a:r>
            <a:endParaRPr lang="en-US" altLang="zh-CN" sz="2400" b="1" i="1" dirty="0">
              <a:solidFill>
                <a:schemeClr val="accent1">
                  <a:lumMod val="75000"/>
                </a:schemeClr>
              </a:solidFill>
            </a:endParaRPr>
          </a:p>
          <a:p>
            <a:pPr marL="0" indent="0">
              <a:buClr>
                <a:srgbClr val="0000CC"/>
              </a:buClr>
              <a:buNone/>
            </a:pPr>
            <a:r>
              <a:rPr lang="en-US" altLang="zh-CN" b="1" dirty="0" err="1">
                <a:latin typeface="Abadi MT Condensed Light" charset="0"/>
                <a:ea typeface="Abadi MT Condensed Light" charset="0"/>
                <a:cs typeface="Abadi MT Condensed Light" charset="0"/>
              </a:rPr>
              <a:t>msubu</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sz="2400" b="1" i="1" dirty="0">
                <a:solidFill>
                  <a:schemeClr val="accent1">
                    <a:lumMod val="75000"/>
                  </a:schemeClr>
                </a:solidFill>
              </a:rPr>
              <a:t>#(</a:t>
            </a:r>
            <a:r>
              <a:rPr lang="en-US" altLang="zh-CN" sz="2400" b="1" i="1" dirty="0" err="1">
                <a:solidFill>
                  <a:schemeClr val="accent1">
                    <a:lumMod val="75000"/>
                  </a:schemeClr>
                </a:solidFill>
              </a:rPr>
              <a:t>Hi,Lo</a:t>
            </a:r>
            <a:r>
              <a:rPr lang="en-US" altLang="zh-CN" sz="2400" b="1" i="1" dirty="0">
                <a:solidFill>
                  <a:schemeClr val="accent1">
                    <a:lumMod val="75000"/>
                  </a:schemeClr>
                </a:solidFill>
              </a:rPr>
              <a:t>)&lt;-(</a:t>
            </a:r>
            <a:r>
              <a:rPr lang="en-US" altLang="zh-CN" sz="2400" b="1" i="1" dirty="0" err="1">
                <a:solidFill>
                  <a:schemeClr val="accent1">
                    <a:lumMod val="75000"/>
                  </a:schemeClr>
                </a:solidFill>
              </a:rPr>
              <a:t>rs</a:t>
            </a:r>
            <a:r>
              <a:rPr lang="en-US" altLang="zh-CN" sz="2400" b="1" i="1" dirty="0">
                <a:solidFill>
                  <a:schemeClr val="accent1">
                    <a:lumMod val="75000"/>
                  </a:schemeClr>
                </a:solidFill>
              </a:rPr>
              <a:t> X </a:t>
            </a:r>
            <a:r>
              <a:rPr lang="en-US" altLang="zh-CN" sz="2400" b="1" i="1" dirty="0" err="1">
                <a:solidFill>
                  <a:schemeClr val="accent1">
                    <a:lumMod val="75000"/>
                  </a:schemeClr>
                </a:solidFill>
              </a:rPr>
              <a:t>rt</a:t>
            </a:r>
            <a:r>
              <a:rPr lang="en-US" altLang="zh-CN" sz="2400" b="1" i="1" dirty="0">
                <a:solidFill>
                  <a:schemeClr val="accent1">
                    <a:lumMod val="75000"/>
                  </a:schemeClr>
                </a:solidFill>
              </a:rPr>
              <a:t>)-(</a:t>
            </a:r>
            <a:r>
              <a:rPr lang="en-US" altLang="zh-CN" sz="2400" b="1" i="1" dirty="0" err="1">
                <a:solidFill>
                  <a:schemeClr val="accent1">
                    <a:lumMod val="75000"/>
                  </a:schemeClr>
                </a:solidFill>
              </a:rPr>
              <a:t>Hi,Lo</a:t>
            </a:r>
            <a:r>
              <a:rPr lang="en-US" altLang="zh-CN" sz="2400" b="1" i="1" dirty="0">
                <a:solidFill>
                  <a:schemeClr val="accent1">
                    <a:lumMod val="75000"/>
                  </a:schemeClr>
                </a:solidFill>
              </a:rPr>
              <a:t>)</a:t>
            </a:r>
            <a:endParaRPr lang="en-US" altLang="zh-CN" sz="2400" b="1" i="1" dirty="0">
              <a:solidFill>
                <a:schemeClr val="accent1">
                  <a:lumMod val="75000"/>
                </a:schemeClr>
              </a:solidFill>
            </a:endParaRPr>
          </a:p>
          <a:p>
            <a:pPr marL="0" indent="0">
              <a:buClr>
                <a:srgbClr val="0000CC"/>
              </a:buClr>
              <a:buNone/>
            </a:pPr>
            <a:endParaRPr lang="en-US" altLang="zh-CN" b="1" i="1" dirty="0">
              <a:latin typeface="Abadi MT Condensed Light" charset="0"/>
              <a:ea typeface="Abadi MT Condensed Light" charset="0"/>
              <a:cs typeface="Abadi MT Condensed Light" charset="0"/>
            </a:endParaRPr>
          </a:p>
          <a:p>
            <a:pPr marL="0" indent="0">
              <a:buClr>
                <a:srgbClr val="0000CC"/>
              </a:buClr>
              <a:buNone/>
            </a:pPr>
            <a:endParaRPr lang="en-US" altLang="zh-CN" b="1" i="1" dirty="0">
              <a:latin typeface="Abadi MT Condensed Light" charset="0"/>
              <a:ea typeface="Abadi MT Condensed Light" charset="0"/>
              <a:cs typeface="Abadi MT Condensed Light" charset="0"/>
            </a:endParaRPr>
          </a:p>
          <a:p>
            <a:pPr marL="1831975" indent="-1831975">
              <a:buClr>
                <a:srgbClr val="0000CC"/>
              </a:buClr>
              <a:buNone/>
            </a:pPr>
            <a:r>
              <a:rPr lang="en-US" altLang="zh-CN" b="1" dirty="0" err="1">
                <a:latin typeface="Abadi MT Condensed Light" charset="0"/>
                <a:ea typeface="Abadi MT Condensed Light" charset="0"/>
                <a:cs typeface="Abadi MT Condensed Light" charset="0"/>
              </a:rPr>
              <a:t>clo</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rd,rs</a:t>
            </a:r>
            <a:r>
              <a:rPr lang="en-US" altLang="zh-CN" b="1" dirty="0">
                <a:latin typeface="Abadi MT Condensed Light" charset="0"/>
                <a:ea typeface="Abadi MT Condensed Light" charset="0"/>
                <a:cs typeface="Abadi MT Condensed Light" charset="0"/>
              </a:rPr>
              <a:t>		</a:t>
            </a:r>
            <a:endParaRPr lang="en-US" altLang="zh-CN" b="1" dirty="0">
              <a:latin typeface="Abadi MT Condensed Light" charset="0"/>
              <a:ea typeface="Abadi MT Condensed Light" charset="0"/>
              <a:cs typeface="Abadi MT Condensed Light" charset="0"/>
            </a:endParaRPr>
          </a:p>
          <a:p>
            <a:pPr marL="0" indent="0">
              <a:buClr>
                <a:srgbClr val="0000CC"/>
              </a:buClr>
              <a:buNone/>
            </a:pPr>
            <a:r>
              <a:rPr lang="en-US" altLang="zh-CN" b="1" dirty="0" err="1">
                <a:latin typeface="Abadi MT Condensed Light" charset="0"/>
                <a:ea typeface="Abadi MT Condensed Light" charset="0"/>
                <a:cs typeface="Abadi MT Condensed Light" charset="0"/>
              </a:rPr>
              <a:t>clz</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rd,rs</a:t>
            </a:r>
            <a:endParaRPr lang="en-US" altLang="zh-CN" b="1" dirty="0">
              <a:latin typeface="Abadi MT Condensed Light" charset="0"/>
              <a:ea typeface="Abadi MT Condensed Light" charset="0"/>
              <a:cs typeface="Abadi MT Condensed Light" charset="0"/>
            </a:endParaRPr>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Arithmetic Instructions</a:t>
            </a:r>
            <a:endParaRPr lang="en-US" dirty="0"/>
          </a:p>
        </p:txBody>
      </p:sp>
      <p:sp>
        <p:nvSpPr>
          <p:cNvPr id="7" name="Content Placeholder 6"/>
          <p:cNvSpPr>
            <a:spLocks noGrp="1"/>
          </p:cNvSpPr>
          <p:nvPr>
            <p:ph sz="quarter" idx="13"/>
          </p:nvPr>
        </p:nvSpPr>
        <p:spPr/>
        <p:txBody>
          <a:bodyPr/>
          <a:lstStyle/>
          <a:p>
            <a:endParaRPr lang="en-US"/>
          </a:p>
        </p:txBody>
      </p:sp>
      <p:sp>
        <p:nvSpPr>
          <p:cNvPr id="8" name="TextBox 7"/>
          <p:cNvSpPr txBox="1"/>
          <p:nvPr/>
        </p:nvSpPr>
        <p:spPr>
          <a:xfrm>
            <a:off x="2895600" y="4753808"/>
            <a:ext cx="5410200" cy="1785104"/>
          </a:xfrm>
          <a:prstGeom prst="rect">
            <a:avLst/>
          </a:prstGeom>
          <a:noFill/>
        </p:spPr>
        <p:txBody>
          <a:bodyPr wrap="square" rtlCol="0">
            <a:spAutoFit/>
          </a:bodyPr>
          <a:lstStyle/>
          <a:p>
            <a:pPr marL="11430" indent="-11430">
              <a:buClr>
                <a:srgbClr val="0000CC"/>
              </a:buClr>
              <a:buNone/>
            </a:pPr>
            <a:r>
              <a:rPr lang="en-US" altLang="zh-CN" sz="2200" b="1" i="1" dirty="0"/>
              <a:t>#Count the number of leading ones </a:t>
            </a:r>
            <a:br>
              <a:rPr lang="en-US" altLang="zh-CN" sz="2200" b="1" i="1" dirty="0"/>
            </a:br>
            <a:r>
              <a:rPr lang="en-US" altLang="zh-CN" sz="2200" b="1" i="1" dirty="0"/>
              <a:t># (zeros) in the word in the register </a:t>
            </a:r>
            <a:r>
              <a:rPr lang="en-US" altLang="zh-CN" sz="2200" b="1" i="1" dirty="0" err="1"/>
              <a:t>rs</a:t>
            </a:r>
            <a:br>
              <a:rPr lang="en-US" altLang="zh-CN" sz="2200" b="1" i="1" dirty="0"/>
            </a:br>
            <a:r>
              <a:rPr lang="en-US" altLang="zh-CN" sz="2200" b="1" i="1" dirty="0"/>
              <a:t>#and put the result into register rd. If a</a:t>
            </a:r>
            <a:br>
              <a:rPr lang="en-US" altLang="zh-CN" sz="2200" b="1" i="1" dirty="0"/>
            </a:br>
            <a:r>
              <a:rPr lang="en-US" altLang="zh-CN" sz="2200" b="1" i="1" dirty="0"/>
              <a:t>#word is all ones (zeros), #the result is </a:t>
            </a:r>
            <a:br>
              <a:rPr lang="en-US" altLang="zh-CN" sz="2200" b="1" i="1" dirty="0"/>
            </a:br>
            <a:r>
              <a:rPr lang="en-US" altLang="zh-CN" sz="2200" b="1" i="1" dirty="0"/>
              <a:t>#32</a:t>
            </a:r>
            <a:endParaRPr lang="zh-CN" altLang="en-US" sz="2200" b="1" i="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numCol="2">
            <a:normAutofit fontScale="77500" lnSpcReduction="20000"/>
          </a:bodyPr>
          <a:lstStyle/>
          <a:p>
            <a:pPr marL="0" indent="0">
              <a:buNone/>
            </a:pPr>
            <a:r>
              <a:rPr lang="en-US" altLang="zh-CN" b="1" dirty="0">
                <a:latin typeface="Abadi MT Condensed Light" charset="0"/>
                <a:ea typeface="Abadi MT Condensed Light" charset="0"/>
                <a:cs typeface="Abadi MT Condensed Light" charset="0"/>
              </a:rPr>
              <a:t>and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andi</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imm</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a:latin typeface="Abadi MT Condensed Light" charset="0"/>
                <a:ea typeface="Abadi MT Condensed Light" charset="0"/>
                <a:cs typeface="Abadi MT Condensed Light" charset="0"/>
              </a:rPr>
              <a:t>or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ori</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imm</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xor</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xori</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imm</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a:latin typeface="Abadi MT Condensed Light" charset="0"/>
                <a:ea typeface="Abadi MT Condensed Light" charset="0"/>
                <a:cs typeface="Abadi MT Condensed Light" charset="0"/>
              </a:rPr>
              <a:t>nor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solidFill>
                  <a:schemeClr val="accent1">
                    <a:lumMod val="75000"/>
                  </a:schemeClr>
                </a:solidFill>
                <a:latin typeface="Abadi MT Condensed Light" charset="0"/>
                <a:ea typeface="Abadi MT Condensed Light" charset="0"/>
                <a:cs typeface="Abadi MT Condensed Light" charset="0"/>
              </a:rPr>
              <a:t>sll</a:t>
            </a:r>
            <a:r>
              <a:rPr lang="en-US" altLang="zh-CN" b="1" dirty="0">
                <a:solidFill>
                  <a:schemeClr val="accent1">
                    <a:lumMod val="75000"/>
                  </a:schemeClr>
                </a:solidFill>
                <a:latin typeface="Abadi MT Condensed Light" charset="0"/>
                <a:ea typeface="Abadi MT Condensed Light" charset="0"/>
                <a:cs typeface="Abadi MT Condensed Light" charset="0"/>
              </a:rPr>
              <a:t>        </a:t>
            </a:r>
            <a:r>
              <a:rPr lang="en-US" altLang="zh-CN" b="1" dirty="0" err="1">
                <a:solidFill>
                  <a:schemeClr val="accent1">
                    <a:lumMod val="75000"/>
                  </a:schemeClr>
                </a:solidFill>
                <a:latin typeface="Abadi MT Condensed Light" charset="0"/>
                <a:ea typeface="Abadi MT Condensed Light" charset="0"/>
                <a:cs typeface="Abadi MT Condensed Light" charset="0"/>
              </a:rPr>
              <a:t>rd</a:t>
            </a:r>
            <a:r>
              <a:rPr lang="en-US" altLang="zh-CN" b="1" dirty="0">
                <a:solidFill>
                  <a:schemeClr val="accent1">
                    <a:lumMod val="75000"/>
                  </a:schemeClr>
                </a:solidFill>
                <a:latin typeface="Abadi MT Condensed Light" charset="0"/>
                <a:ea typeface="Abadi MT Condensed Light" charset="0"/>
                <a:cs typeface="Abadi MT Condensed Light" charset="0"/>
              </a:rPr>
              <a:t>, </a:t>
            </a:r>
            <a:r>
              <a:rPr lang="en-US" altLang="zh-CN" b="1" dirty="0" err="1">
                <a:solidFill>
                  <a:schemeClr val="accent1">
                    <a:lumMod val="75000"/>
                  </a:schemeClr>
                </a:solidFill>
                <a:latin typeface="Abadi MT Condensed Light" charset="0"/>
                <a:ea typeface="Abadi MT Condensed Light" charset="0"/>
                <a:cs typeface="Abadi MT Condensed Light" charset="0"/>
              </a:rPr>
              <a:t>rt</a:t>
            </a:r>
            <a:r>
              <a:rPr lang="en-US" altLang="zh-CN" b="1" dirty="0">
                <a:solidFill>
                  <a:schemeClr val="accent1">
                    <a:lumMod val="75000"/>
                  </a:schemeClr>
                </a:solidFill>
                <a:latin typeface="Abadi MT Condensed Light" charset="0"/>
                <a:ea typeface="Abadi MT Condensed Light" charset="0"/>
                <a:cs typeface="Abadi MT Condensed Light" charset="0"/>
              </a:rPr>
              <a:t>, </a:t>
            </a:r>
            <a:r>
              <a:rPr lang="en-US" altLang="zh-CN" b="1" dirty="0" err="1">
                <a:solidFill>
                  <a:schemeClr val="accent1">
                    <a:lumMod val="75000"/>
                  </a:schemeClr>
                </a:solidFill>
                <a:latin typeface="Abadi MT Condensed Light" charset="0"/>
                <a:ea typeface="Abadi MT Condensed Light" charset="0"/>
                <a:cs typeface="Abadi MT Condensed Light" charset="0"/>
              </a:rPr>
              <a:t>shamt</a:t>
            </a:r>
            <a:endParaRPr lang="en-US" altLang="zh-CN" b="1" dirty="0">
              <a:solidFill>
                <a:schemeClr val="accent1">
                  <a:lumMod val="75000"/>
                </a:schemeClr>
              </a:solidFill>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sllv</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sra</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shamt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srav</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srl</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shamt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srlv</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endParaRPr lang="en-US" dirty="0">
              <a:latin typeface="Abadi MT Condensed Light" charset="0"/>
              <a:ea typeface="Abadi MT Condensed Light" charset="0"/>
              <a:cs typeface="Abadi MT Condensed Light" charset="0"/>
            </a:endParaRPr>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Logical Instructions</a:t>
            </a:r>
            <a:endParaRPr lang="en-US" dirty="0"/>
          </a:p>
        </p:txBody>
      </p:sp>
      <p:sp>
        <p:nvSpPr>
          <p:cNvPr id="7" name="Content Placeholder 6"/>
          <p:cNvSpPr>
            <a:spLocks noGrp="1"/>
          </p:cNvSpPr>
          <p:nvPr>
            <p:ph sz="quarter" idx="13"/>
          </p:nvPr>
        </p:nvSpPr>
        <p:spPr/>
        <p:txBody>
          <a:bodyPr/>
          <a:lstStyle/>
          <a:p>
            <a:endParaRPr lang="en-US"/>
          </a:p>
        </p:txBody>
      </p:sp>
      <p:cxnSp>
        <p:nvCxnSpPr>
          <p:cNvPr id="8" name="直接箭头连接符 12"/>
          <p:cNvCxnSpPr/>
          <p:nvPr/>
        </p:nvCxnSpPr>
        <p:spPr>
          <a:xfrm flipV="1">
            <a:off x="4117809" y="4667625"/>
            <a:ext cx="609600" cy="726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文本框 21"/>
          <p:cNvSpPr txBox="1"/>
          <p:nvPr/>
        </p:nvSpPr>
        <p:spPr>
          <a:xfrm>
            <a:off x="3584409" y="5394164"/>
            <a:ext cx="1219200" cy="461665"/>
          </a:xfrm>
          <a:prstGeom prst="rect">
            <a:avLst/>
          </a:prstGeom>
          <a:noFill/>
        </p:spPr>
        <p:txBody>
          <a:bodyPr wrap="square" rtlCol="0">
            <a:spAutoFit/>
          </a:bodyPr>
          <a:lstStyle/>
          <a:p>
            <a:r>
              <a:rPr lang="en-US" altLang="zh-CN" sz="2400" b="1" i="1" dirty="0"/>
              <a:t>right</a:t>
            </a:r>
            <a:endParaRPr lang="zh-CN" altLang="en-US" sz="2400" b="1" i="1" dirty="0"/>
          </a:p>
        </p:txBody>
      </p:sp>
      <p:cxnSp>
        <p:nvCxnSpPr>
          <p:cNvPr id="10" name="直接箭头连接符 25"/>
          <p:cNvCxnSpPr/>
          <p:nvPr/>
        </p:nvCxnSpPr>
        <p:spPr>
          <a:xfrm flipH="1" flipV="1">
            <a:off x="4836695" y="4689795"/>
            <a:ext cx="271714" cy="5874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文本框 26"/>
          <p:cNvSpPr txBox="1"/>
          <p:nvPr/>
        </p:nvSpPr>
        <p:spPr>
          <a:xfrm>
            <a:off x="4713371" y="5255664"/>
            <a:ext cx="1524000" cy="461665"/>
          </a:xfrm>
          <a:prstGeom prst="rect">
            <a:avLst/>
          </a:prstGeom>
          <a:noFill/>
        </p:spPr>
        <p:txBody>
          <a:bodyPr wrap="square" rtlCol="0">
            <a:spAutoFit/>
          </a:bodyPr>
          <a:lstStyle/>
          <a:p>
            <a:r>
              <a:rPr lang="en-US" altLang="zh-CN" sz="2400" b="1" i="1" dirty="0"/>
              <a:t>Logical</a:t>
            </a:r>
            <a:endParaRPr lang="zh-CN" altLang="en-US" sz="2400" b="1" i="1" dirty="0"/>
          </a:p>
        </p:txBody>
      </p:sp>
      <p:cxnSp>
        <p:nvCxnSpPr>
          <p:cNvPr id="12" name="直接箭头连接符 28"/>
          <p:cNvCxnSpPr/>
          <p:nvPr/>
        </p:nvCxnSpPr>
        <p:spPr>
          <a:xfrm flipH="1" flipV="1">
            <a:off x="4879809" y="3245769"/>
            <a:ext cx="366962" cy="2788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文本框 31"/>
          <p:cNvSpPr txBox="1"/>
          <p:nvPr/>
        </p:nvSpPr>
        <p:spPr>
          <a:xfrm>
            <a:off x="4836694" y="3406596"/>
            <a:ext cx="1716505" cy="461665"/>
          </a:xfrm>
          <a:prstGeom prst="rect">
            <a:avLst/>
          </a:prstGeom>
          <a:noFill/>
        </p:spPr>
        <p:txBody>
          <a:bodyPr wrap="square" rtlCol="0">
            <a:spAutoFit/>
          </a:bodyPr>
          <a:lstStyle/>
          <a:p>
            <a:r>
              <a:rPr lang="en-US" altLang="zh-CN" sz="2400" b="1" i="1" dirty="0"/>
              <a:t>arithmetic</a:t>
            </a:r>
            <a:endParaRPr lang="zh-CN" altLang="en-US" sz="2400" b="1" i="1" dirty="0"/>
          </a:p>
        </p:txBody>
      </p:sp>
      <p:cxnSp>
        <p:nvCxnSpPr>
          <p:cNvPr id="14" name="直接箭头连接符 32"/>
          <p:cNvCxnSpPr/>
          <p:nvPr/>
        </p:nvCxnSpPr>
        <p:spPr>
          <a:xfrm flipV="1">
            <a:off x="4446671" y="1772025"/>
            <a:ext cx="266700" cy="228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35"/>
          <p:cNvSpPr txBox="1"/>
          <p:nvPr/>
        </p:nvSpPr>
        <p:spPr>
          <a:xfrm>
            <a:off x="4191000" y="1828800"/>
            <a:ext cx="1219200" cy="461665"/>
          </a:xfrm>
          <a:prstGeom prst="rect">
            <a:avLst/>
          </a:prstGeom>
          <a:noFill/>
        </p:spPr>
        <p:txBody>
          <a:bodyPr wrap="square" rtlCol="0">
            <a:spAutoFit/>
          </a:bodyPr>
          <a:lstStyle/>
          <a:p>
            <a:r>
              <a:rPr lang="en-US" altLang="zh-CN" sz="2400" b="1" i="1" dirty="0"/>
              <a:t>left</a:t>
            </a:r>
            <a:endParaRPr lang="zh-CN" altLang="en-US" sz="2400" b="1" i="1"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MIPS Logical Instructions</a:t>
            </a:r>
            <a:endParaRPr lang="en-US" dirty="0"/>
          </a:p>
        </p:txBody>
      </p:sp>
      <p:sp>
        <p:nvSpPr>
          <p:cNvPr id="7" name="Content Placeholder 6"/>
          <p:cNvSpPr>
            <a:spLocks noGrp="1"/>
          </p:cNvSpPr>
          <p:nvPr>
            <p:ph sz="quarter" idx="13"/>
          </p:nvPr>
        </p:nvSpPr>
        <p:spPr/>
        <p:txBody>
          <a:bodyPr/>
          <a:lstStyle/>
          <a:p>
            <a:endParaRPr lang="en-US"/>
          </a:p>
        </p:txBody>
      </p:sp>
      <p:sp>
        <p:nvSpPr>
          <p:cNvPr id="8" name="Rectangle 7"/>
          <p:cNvSpPr/>
          <p:nvPr/>
        </p:nvSpPr>
        <p:spPr>
          <a:xfrm>
            <a:off x="457200" y="1295400"/>
            <a:ext cx="8740775" cy="4247317"/>
          </a:xfrm>
          <a:prstGeom prst="rect">
            <a:avLst/>
          </a:prstGeom>
        </p:spPr>
        <p:txBody>
          <a:bodyPr wrap="square">
            <a:spAutoFit/>
          </a:bodyPr>
          <a:lstStyle/>
          <a:p>
            <a:pPr marL="342900" indent="-342900">
              <a:buFont typeface="Wingdings" panose="05000000000000000000" pitchFamily="2" charset="2"/>
              <a:buNone/>
              <a:tabLst>
                <a:tab pos="1885950" algn="l"/>
                <a:tab pos="3429000" algn="l"/>
                <a:tab pos="5086350" algn="l"/>
              </a:tabLst>
            </a:pPr>
            <a:r>
              <a:rPr lang="en-US" altLang="x-none" b="1" i="1" u="sng" dirty="0">
                <a:solidFill>
                  <a:schemeClr val="tx1"/>
                </a:solidFill>
              </a:rPr>
              <a:t>Instruction	Example	Meaning	Comment	</a:t>
            </a:r>
            <a:r>
              <a:rPr lang="en-US" altLang="x-none" b="1" dirty="0">
                <a:solidFill>
                  <a:schemeClr val="tx1"/>
                </a:solidFill>
              </a:rPr>
              <a:t>	</a:t>
            </a:r>
            <a:endParaRPr lang="en-US" altLang="x-none" b="1"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and 	and $1,$2,$3	$1 = $2 &amp; $3	3 reg. operands; Logical AND</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or		or $1,$2,$3	$1 = $2 | $3	3 reg. operands; Logical OR</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err="1">
                <a:solidFill>
                  <a:schemeClr val="tx1"/>
                </a:solidFill>
              </a:rPr>
              <a:t>xor</a:t>
            </a:r>
            <a:r>
              <a:rPr lang="en-US" altLang="x-none" dirty="0">
                <a:solidFill>
                  <a:schemeClr val="tx1"/>
                </a:solidFill>
              </a:rPr>
              <a:t>		</a:t>
            </a:r>
            <a:r>
              <a:rPr lang="en-US" altLang="x-none" dirty="0" err="1">
                <a:solidFill>
                  <a:schemeClr val="tx1"/>
                </a:solidFill>
              </a:rPr>
              <a:t>xor</a:t>
            </a:r>
            <a:r>
              <a:rPr lang="en-US" altLang="x-none" dirty="0">
                <a:solidFill>
                  <a:schemeClr val="tx1"/>
                </a:solidFill>
              </a:rPr>
              <a:t> $1,$2,$3	$1 = $2 </a:t>
            </a:r>
            <a:r>
              <a:rPr lang="en-US" altLang="x-none" dirty="0" err="1">
                <a:solidFill>
                  <a:schemeClr val="tx1"/>
                </a:solidFill>
                <a:latin typeface="Symbol" panose="05050102010706020507" charset="2"/>
              </a:rPr>
              <a:t>Å</a:t>
            </a:r>
            <a:r>
              <a:rPr lang="en-US" altLang="x-none" dirty="0">
                <a:solidFill>
                  <a:schemeClr val="tx1"/>
                </a:solidFill>
                <a:latin typeface="Symbol" panose="05050102010706020507" charset="2"/>
              </a:rPr>
              <a:t> </a:t>
            </a:r>
            <a:r>
              <a:rPr lang="en-US" altLang="x-none" dirty="0">
                <a:solidFill>
                  <a:schemeClr val="tx1"/>
                </a:solidFill>
              </a:rPr>
              <a:t>$3	3 reg. operands; Logical XOR</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nor		nor $1,$2,$3	$1 = ~($2 |$3)	3 reg. operands; Logical NOR</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and immediate	</a:t>
            </a:r>
            <a:r>
              <a:rPr lang="en-US" altLang="x-none" dirty="0" err="1">
                <a:solidFill>
                  <a:schemeClr val="tx1"/>
                </a:solidFill>
              </a:rPr>
              <a:t>andi</a:t>
            </a:r>
            <a:r>
              <a:rPr lang="en-US" altLang="x-none" dirty="0">
                <a:solidFill>
                  <a:schemeClr val="tx1"/>
                </a:solidFill>
              </a:rPr>
              <a:t> $1,$2,10	$1 = $2 &amp; 10	Logical AND </a:t>
            </a:r>
            <a:r>
              <a:rPr lang="en-US" altLang="x-none" dirty="0" err="1">
                <a:solidFill>
                  <a:schemeClr val="tx1"/>
                </a:solidFill>
              </a:rPr>
              <a:t>reg</a:t>
            </a:r>
            <a:r>
              <a:rPr lang="en-US" altLang="x-none" dirty="0">
                <a:solidFill>
                  <a:schemeClr val="tx1"/>
                </a:solidFill>
              </a:rPr>
              <a:t>, constant</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or immediate	</a:t>
            </a:r>
            <a:r>
              <a:rPr lang="en-US" altLang="x-none" dirty="0" err="1">
                <a:solidFill>
                  <a:schemeClr val="tx1"/>
                </a:solidFill>
              </a:rPr>
              <a:t>ori</a:t>
            </a:r>
            <a:r>
              <a:rPr lang="en-US" altLang="x-none" dirty="0">
                <a:solidFill>
                  <a:schemeClr val="tx1"/>
                </a:solidFill>
              </a:rPr>
              <a:t> $1,$2,10	$1 = $2 | 10	Logical OR </a:t>
            </a:r>
            <a:r>
              <a:rPr lang="en-US" altLang="x-none" dirty="0" err="1">
                <a:solidFill>
                  <a:schemeClr val="tx1"/>
                </a:solidFill>
              </a:rPr>
              <a:t>reg</a:t>
            </a:r>
            <a:r>
              <a:rPr lang="en-US" altLang="x-none" dirty="0">
                <a:solidFill>
                  <a:schemeClr val="tx1"/>
                </a:solidFill>
              </a:rPr>
              <a:t>, constant</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err="1">
                <a:solidFill>
                  <a:schemeClr val="tx1"/>
                </a:solidFill>
              </a:rPr>
              <a:t>xor</a:t>
            </a:r>
            <a:r>
              <a:rPr lang="en-US" altLang="x-none" dirty="0">
                <a:solidFill>
                  <a:schemeClr val="tx1"/>
                </a:solidFill>
              </a:rPr>
              <a:t> immediate 	</a:t>
            </a:r>
            <a:r>
              <a:rPr lang="en-US" altLang="x-none" dirty="0" err="1">
                <a:solidFill>
                  <a:schemeClr val="tx1"/>
                </a:solidFill>
              </a:rPr>
              <a:t>xori</a:t>
            </a:r>
            <a:r>
              <a:rPr lang="en-US" altLang="x-none" dirty="0">
                <a:solidFill>
                  <a:schemeClr val="tx1"/>
                </a:solidFill>
              </a:rPr>
              <a:t> $1, $2,10 	$1 = ~$2 &amp;~10	Logical XOR </a:t>
            </a:r>
            <a:r>
              <a:rPr lang="en-US" altLang="x-none" dirty="0" err="1">
                <a:solidFill>
                  <a:schemeClr val="tx1"/>
                </a:solidFill>
              </a:rPr>
              <a:t>reg</a:t>
            </a:r>
            <a:r>
              <a:rPr lang="en-US" altLang="x-none" dirty="0">
                <a:solidFill>
                  <a:schemeClr val="tx1"/>
                </a:solidFill>
              </a:rPr>
              <a:t>, constant</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shift left logical	</a:t>
            </a:r>
            <a:r>
              <a:rPr lang="en-US" altLang="x-none" dirty="0" err="1">
                <a:solidFill>
                  <a:schemeClr val="tx1"/>
                </a:solidFill>
              </a:rPr>
              <a:t>sll</a:t>
            </a:r>
            <a:r>
              <a:rPr lang="en-US" altLang="x-none" dirty="0">
                <a:solidFill>
                  <a:schemeClr val="tx1"/>
                </a:solidFill>
              </a:rPr>
              <a:t> $1,$2,10	$1 = $2 &lt;&lt; 10	Shift left by constant</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shift right logical	</a:t>
            </a:r>
            <a:r>
              <a:rPr lang="en-US" altLang="x-none" dirty="0" err="1">
                <a:solidFill>
                  <a:schemeClr val="tx1"/>
                </a:solidFill>
              </a:rPr>
              <a:t>srl</a:t>
            </a:r>
            <a:r>
              <a:rPr lang="en-US" altLang="x-none" dirty="0">
                <a:solidFill>
                  <a:schemeClr val="tx1"/>
                </a:solidFill>
              </a:rPr>
              <a:t> $1,$2,10	$1 = $2 &gt;&gt; 10	Shift right by constant</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shift right </a:t>
            </a:r>
            <a:r>
              <a:rPr lang="en-US" altLang="x-none" dirty="0" err="1">
                <a:solidFill>
                  <a:schemeClr val="tx1"/>
                </a:solidFill>
              </a:rPr>
              <a:t>arithm</a:t>
            </a:r>
            <a:r>
              <a:rPr lang="en-US" altLang="x-none" dirty="0">
                <a:solidFill>
                  <a:schemeClr val="tx1"/>
                </a:solidFill>
              </a:rPr>
              <a:t>.	</a:t>
            </a:r>
            <a:r>
              <a:rPr lang="en-US" altLang="x-none" dirty="0" err="1">
                <a:solidFill>
                  <a:schemeClr val="tx1"/>
                </a:solidFill>
              </a:rPr>
              <a:t>sra</a:t>
            </a:r>
            <a:r>
              <a:rPr lang="en-US" altLang="x-none" dirty="0">
                <a:solidFill>
                  <a:schemeClr val="tx1"/>
                </a:solidFill>
              </a:rPr>
              <a:t> $1,$2,10	$1 = $2 &gt;&gt; 10	Shift right (sign extend) </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shift left logical	</a:t>
            </a:r>
            <a:r>
              <a:rPr lang="en-US" altLang="x-none" dirty="0" err="1">
                <a:solidFill>
                  <a:schemeClr val="tx1"/>
                </a:solidFill>
              </a:rPr>
              <a:t>sllv</a:t>
            </a:r>
            <a:r>
              <a:rPr lang="en-US" altLang="x-none" dirty="0">
                <a:solidFill>
                  <a:schemeClr val="tx1"/>
                </a:solidFill>
              </a:rPr>
              <a:t> $1,$2,$3	$1 = $2 &lt;&lt; $3 	Shift left by variable</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shift right logical	</a:t>
            </a:r>
            <a:r>
              <a:rPr lang="en-US" altLang="x-none" dirty="0" err="1">
                <a:solidFill>
                  <a:schemeClr val="tx1"/>
                </a:solidFill>
              </a:rPr>
              <a:t>srlv</a:t>
            </a:r>
            <a:r>
              <a:rPr lang="en-US" altLang="x-none" dirty="0">
                <a:solidFill>
                  <a:schemeClr val="tx1"/>
                </a:solidFill>
              </a:rPr>
              <a:t> $1,$2, $3 	$1 = $2 &gt;&gt; $3 	Shift right by variable</a:t>
            </a:r>
            <a:endParaRPr lang="en-US" altLang="x-none" dirty="0">
              <a:solidFill>
                <a:schemeClr val="tx1"/>
              </a:solidFill>
            </a:endParaRPr>
          </a:p>
          <a:p>
            <a:pPr marL="342900" indent="-342900">
              <a:buFont typeface="Wingdings" panose="05000000000000000000" pitchFamily="2" charset="2"/>
              <a:buNone/>
              <a:tabLst>
                <a:tab pos="1885950" algn="l"/>
                <a:tab pos="3429000" algn="l"/>
                <a:tab pos="5086350" algn="l"/>
              </a:tabLst>
            </a:pPr>
            <a:r>
              <a:rPr lang="en-US" altLang="x-none" dirty="0">
                <a:solidFill>
                  <a:schemeClr val="tx1"/>
                </a:solidFill>
              </a:rPr>
              <a:t>shift right </a:t>
            </a:r>
            <a:r>
              <a:rPr lang="en-US" altLang="x-none" dirty="0" err="1">
                <a:solidFill>
                  <a:schemeClr val="tx1"/>
                </a:solidFill>
              </a:rPr>
              <a:t>arithm</a:t>
            </a:r>
            <a:r>
              <a:rPr lang="en-US" altLang="x-none" dirty="0">
                <a:solidFill>
                  <a:schemeClr val="tx1"/>
                </a:solidFill>
              </a:rPr>
              <a:t>.	</a:t>
            </a:r>
            <a:r>
              <a:rPr lang="en-US" altLang="x-none" dirty="0" err="1">
                <a:solidFill>
                  <a:schemeClr val="tx1"/>
                </a:solidFill>
              </a:rPr>
              <a:t>srav</a:t>
            </a:r>
            <a:r>
              <a:rPr lang="en-US" altLang="x-none" dirty="0">
                <a:solidFill>
                  <a:schemeClr val="tx1"/>
                </a:solidFill>
              </a:rPr>
              <a:t> $1,$2, $3 	$1 = $2 &gt;&gt; $3 	Shift right </a:t>
            </a:r>
            <a:r>
              <a:rPr lang="en-US" altLang="x-none" dirty="0" err="1">
                <a:solidFill>
                  <a:schemeClr val="tx1"/>
                </a:solidFill>
              </a:rPr>
              <a:t>arith</a:t>
            </a:r>
            <a:r>
              <a:rPr lang="en-US" altLang="x-none" dirty="0">
                <a:solidFill>
                  <a:schemeClr val="tx1"/>
                </a:solidFill>
              </a:rPr>
              <a:t>. by variable </a:t>
            </a:r>
            <a:br>
              <a:rPr lang="en-US" altLang="x-none" dirty="0">
                <a:solidFill>
                  <a:schemeClr val="tx1"/>
                </a:solidFill>
              </a:rPr>
            </a:br>
            <a:endParaRPr lang="en-US" altLang="x-none"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8">
                                            <p:txEl>
                                              <p:pRg st="8" end="8"/>
                                            </p:txEl>
                                          </p:spTgt>
                                        </p:tgtEl>
                                        <p:attrNameLst>
                                          <p:attrName>style.color</p:attrName>
                                        </p:attrNameLst>
                                      </p:cBhvr>
                                      <p:to>
                                        <p:clrVal>
                                          <a:schemeClr val="accent2"/>
                                        </p:clrVal>
                                      </p:to>
                                    </p:set>
                                    <p:set>
                                      <p:cBhvr>
                                        <p:cTn id="7" dur="500" fill="hold"/>
                                        <p:tgtEl>
                                          <p:spTgt spid="8">
                                            <p:txEl>
                                              <p:pRg st="8" end="8"/>
                                            </p:txEl>
                                          </p:spTgt>
                                        </p:tgtEl>
                                        <p:attrNameLst>
                                          <p:attrName>fillcolor</p:attrName>
                                        </p:attrNameLst>
                                      </p:cBhvr>
                                      <p:to>
                                        <p:clrVal>
                                          <a:schemeClr val="accent2"/>
                                        </p:clrVal>
                                      </p:to>
                                    </p:set>
                                    <p:set>
                                      <p:cBhvr>
                                        <p:cTn id="8" dur="500" fill="hold"/>
                                        <p:tgtEl>
                                          <p:spTgt spid="8">
                                            <p:txEl>
                                              <p:pRg st="8" end="8"/>
                                            </p:txEl>
                                          </p:spTgt>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8">
                                            <p:txEl>
                                              <p:pRg st="9" end="9"/>
                                            </p:txEl>
                                          </p:spTgt>
                                        </p:tgtEl>
                                        <p:attrNameLst>
                                          <p:attrName>style.color</p:attrName>
                                        </p:attrNameLst>
                                      </p:cBhvr>
                                      <p:to>
                                        <p:clrVal>
                                          <a:srgbClr val="66A45B"/>
                                        </p:clrVal>
                                      </p:to>
                                    </p:set>
                                    <p:set>
                                      <p:cBhvr>
                                        <p:cTn id="13" dur="500" fill="hold"/>
                                        <p:tgtEl>
                                          <p:spTgt spid="8">
                                            <p:txEl>
                                              <p:pRg st="9" end="9"/>
                                            </p:txEl>
                                          </p:spTgt>
                                        </p:tgtEl>
                                        <p:attrNameLst>
                                          <p:attrName>fillcolor</p:attrName>
                                        </p:attrNameLst>
                                      </p:cBhvr>
                                      <p:to>
                                        <p:clrVal>
                                          <a:srgbClr val="66A45B"/>
                                        </p:clrVal>
                                      </p:to>
                                    </p:set>
                                    <p:set>
                                      <p:cBhvr>
                                        <p:cTn id="14" dur="500" fill="hold"/>
                                        <p:tgtEl>
                                          <p:spTgt spid="8">
                                            <p:txEl>
                                              <p:pRg st="9" end="9"/>
                                            </p:txEl>
                                          </p:spTgt>
                                        </p:tgtEl>
                                        <p:attrNameLst>
                                          <p:attrName>fill.type</p:attrName>
                                        </p:attrNameLst>
                                      </p:cBhvr>
                                      <p:to>
                                        <p:strVal val="solid"/>
                                      </p:to>
                                    </p:set>
                                  </p:childTnLst>
                                </p:cTn>
                              </p:par>
                              <p:par>
                                <p:cTn id="15" presetID="16" presetClass="emph" presetSubtype="0" fill="hold" nodeType="withEffect">
                                  <p:stCondLst>
                                    <p:cond delay="0"/>
                                  </p:stCondLst>
                                  <p:iterate type="lt">
                                    <p:tmPct val="4000"/>
                                  </p:iterate>
                                  <p:childTnLst>
                                    <p:set>
                                      <p:cBhvr override="childStyle">
                                        <p:cTn id="16" dur="500" fill="hold"/>
                                        <p:tgtEl>
                                          <p:spTgt spid="8">
                                            <p:txEl>
                                              <p:pRg st="10" end="10"/>
                                            </p:txEl>
                                          </p:spTgt>
                                        </p:tgtEl>
                                        <p:attrNameLst>
                                          <p:attrName>style.color</p:attrName>
                                        </p:attrNameLst>
                                      </p:cBhvr>
                                      <p:to>
                                        <p:clrVal>
                                          <a:srgbClr val="66A45B"/>
                                        </p:clrVal>
                                      </p:to>
                                    </p:set>
                                    <p:set>
                                      <p:cBhvr>
                                        <p:cTn id="17" dur="500" fill="hold"/>
                                        <p:tgtEl>
                                          <p:spTgt spid="8">
                                            <p:txEl>
                                              <p:pRg st="10" end="10"/>
                                            </p:txEl>
                                          </p:spTgt>
                                        </p:tgtEl>
                                        <p:attrNameLst>
                                          <p:attrName>fillcolor</p:attrName>
                                        </p:attrNameLst>
                                      </p:cBhvr>
                                      <p:to>
                                        <p:clrVal>
                                          <a:srgbClr val="66A45B"/>
                                        </p:clrVal>
                                      </p:to>
                                    </p:set>
                                    <p:set>
                                      <p:cBhvr>
                                        <p:cTn id="18" dur="500" fill="hold"/>
                                        <p:tgtEl>
                                          <p:spTgt spid="8">
                                            <p:txEl>
                                              <p:pRg st="10" end="10"/>
                                            </p:txEl>
                                          </p:spTgt>
                                        </p:tgtEl>
                                        <p:attrNameLst>
                                          <p:attrName>fill.type</p:attrName>
                                        </p:attrNameLst>
                                      </p:cBhvr>
                                      <p:to>
                                        <p:strVal val="solid"/>
                                      </p:to>
                                    </p:set>
                                  </p:childTnLst>
                                </p:cTn>
                              </p:par>
                              <p:par>
                                <p:cTn id="19" presetID="16" presetClass="emph" presetSubtype="0" fill="hold" nodeType="withEffect">
                                  <p:stCondLst>
                                    <p:cond delay="0"/>
                                  </p:stCondLst>
                                  <p:iterate type="lt">
                                    <p:tmPct val="4000"/>
                                  </p:iterate>
                                  <p:childTnLst>
                                    <p:set>
                                      <p:cBhvr override="childStyle">
                                        <p:cTn id="20" dur="500" fill="hold"/>
                                        <p:tgtEl>
                                          <p:spTgt spid="8">
                                            <p:txEl>
                                              <p:pRg st="11" end="11"/>
                                            </p:txEl>
                                          </p:spTgt>
                                        </p:tgtEl>
                                        <p:attrNameLst>
                                          <p:attrName>style.color</p:attrName>
                                        </p:attrNameLst>
                                      </p:cBhvr>
                                      <p:to>
                                        <p:clrVal>
                                          <a:srgbClr val="66A45B"/>
                                        </p:clrVal>
                                      </p:to>
                                    </p:set>
                                    <p:set>
                                      <p:cBhvr>
                                        <p:cTn id="21" dur="500" fill="hold"/>
                                        <p:tgtEl>
                                          <p:spTgt spid="8">
                                            <p:txEl>
                                              <p:pRg st="11" end="11"/>
                                            </p:txEl>
                                          </p:spTgt>
                                        </p:tgtEl>
                                        <p:attrNameLst>
                                          <p:attrName>fillcolor</p:attrName>
                                        </p:attrNameLst>
                                      </p:cBhvr>
                                      <p:to>
                                        <p:clrVal>
                                          <a:srgbClr val="66A45B"/>
                                        </p:clrVal>
                                      </p:to>
                                    </p:set>
                                    <p:set>
                                      <p:cBhvr>
                                        <p:cTn id="22" dur="500" fill="hold"/>
                                        <p:tgtEl>
                                          <p:spTgt spid="8">
                                            <p:txEl>
                                              <p:pRg st="11" end="11"/>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numCol="2">
            <a:normAutofit fontScale="62500" lnSpcReduction="20000"/>
          </a:bodyPr>
          <a:lstStyle/>
          <a:p>
            <a:pPr marL="0" indent="0">
              <a:buNone/>
            </a:pPr>
            <a:r>
              <a:rPr lang="en-US" altLang="zh-CN" b="1" dirty="0" err="1">
                <a:latin typeface="Abadi MT Condensed Light" charset="0"/>
                <a:ea typeface="Abadi MT Condensed Light" charset="0"/>
                <a:cs typeface="Abadi MT Condensed Light" charset="0"/>
              </a:rPr>
              <a:t>lub</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r>
              <a:rPr lang="zh-CN" altLang="en-US" b="1" dirty="0">
                <a:latin typeface="Abadi MT Condensed Light" charset="0"/>
                <a:ea typeface="Abadi MT Condensed Light" charset="0"/>
                <a:cs typeface="Abadi MT Condensed Light" charset="0"/>
              </a:rPr>
              <a: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lui</a:t>
            </a:r>
            <a:r>
              <a:rPr lang="zh-CN" altLang="en-US"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rt,imm</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lh</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lhu</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 </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lw</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lwcl</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ft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lwl</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lwr</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ll</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 </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sb</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sh</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sw</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r>
              <a:rPr lang="en-US" altLang="zh-CN" b="1" dirty="0">
                <a:latin typeface="Abadi MT Condensed Light" charset="0"/>
                <a:ea typeface="Abadi MT Condensed Light" charset="0"/>
                <a:cs typeface="Abadi MT Condensed Light" charset="0"/>
              </a:rPr>
              <a:t>swc1      </a:t>
            </a:r>
            <a:r>
              <a:rPr lang="en-US" altLang="zh-CN" b="1" dirty="0" err="1">
                <a:latin typeface="Abadi MT Condensed Light" charset="0"/>
                <a:ea typeface="Abadi MT Condensed Light" charset="0"/>
                <a:cs typeface="Abadi MT Condensed Light" charset="0"/>
              </a:rPr>
              <a:t>ft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r>
              <a:rPr lang="en-US" altLang="zh-CN" b="1" dirty="0">
                <a:latin typeface="Abadi MT Condensed Light" charset="0"/>
                <a:ea typeface="Abadi MT Condensed Light" charset="0"/>
                <a:cs typeface="Abadi MT Condensed Light" charset="0"/>
              </a:rPr>
              <a:t>sdc1       </a:t>
            </a:r>
            <a:r>
              <a:rPr lang="en-US" altLang="zh-CN" b="1" dirty="0" err="1">
                <a:latin typeface="Abadi MT Condensed Light" charset="0"/>
                <a:ea typeface="Abadi MT Condensed Light" charset="0"/>
                <a:cs typeface="Abadi MT Condensed Light" charset="0"/>
              </a:rPr>
              <a:t>ft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swl</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swr</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sc</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address </a:t>
            </a:r>
            <a:endParaRPr lang="en-US" altLang="zh-CN" b="1" dirty="0">
              <a:latin typeface="Abadi MT Condensed Light" charset="0"/>
              <a:ea typeface="Abadi MT Condensed Light" charset="0"/>
              <a:cs typeface="Abadi MT Condensed Light" charset="0"/>
            </a:endParaRPr>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dirty="0"/>
          </a:p>
        </p:txBody>
      </p:sp>
      <p:sp>
        <p:nvSpPr>
          <p:cNvPr id="6" name="Title 5"/>
          <p:cNvSpPr>
            <a:spLocks noGrp="1"/>
          </p:cNvSpPr>
          <p:nvPr>
            <p:ph type="title"/>
          </p:nvPr>
        </p:nvSpPr>
        <p:spPr/>
        <p:txBody>
          <a:bodyPr/>
          <a:lstStyle/>
          <a:p>
            <a:r>
              <a:rPr lang="en-US" dirty="0"/>
              <a:t>Load/Store Instructions</a:t>
            </a:r>
            <a:endParaRPr lang="en-US" dirty="0"/>
          </a:p>
        </p:txBody>
      </p:sp>
      <p:sp>
        <p:nvSpPr>
          <p:cNvPr id="7" name="Content Placeholder 6"/>
          <p:cNvSpPr>
            <a:spLocks noGrp="1"/>
          </p:cNvSpPr>
          <p:nvPr>
            <p:ph sz="quarter" idx="13"/>
          </p:nvPr>
        </p:nvSpPr>
        <p:spPr/>
        <p:txBody>
          <a:bodyPr/>
          <a:lstStyle/>
          <a:p>
            <a:endParaRPr lang="en-US"/>
          </a:p>
        </p:txBody>
      </p:sp>
      <p:sp>
        <p:nvSpPr>
          <p:cNvPr id="8" name="文本框 1"/>
          <p:cNvSpPr txBox="1"/>
          <p:nvPr/>
        </p:nvSpPr>
        <p:spPr>
          <a:xfrm>
            <a:off x="826398" y="5956240"/>
            <a:ext cx="2514600" cy="400110"/>
          </a:xfrm>
          <a:prstGeom prst="rect">
            <a:avLst/>
          </a:prstGeom>
          <a:noFill/>
        </p:spPr>
        <p:txBody>
          <a:bodyPr wrap="square" rtlCol="0">
            <a:spAutoFit/>
          </a:bodyPr>
          <a:lstStyle/>
          <a:p>
            <a:r>
              <a:rPr lang="en-US" altLang="zh-CN" sz="2000" b="1" i="1" dirty="0"/>
              <a:t>Load Linked</a:t>
            </a:r>
            <a:endParaRPr lang="zh-CN" altLang="en-US" sz="2000" b="1" i="1" dirty="0"/>
          </a:p>
        </p:txBody>
      </p:sp>
      <p:sp>
        <p:nvSpPr>
          <p:cNvPr id="9" name="文本框 17"/>
          <p:cNvSpPr txBox="1"/>
          <p:nvPr/>
        </p:nvSpPr>
        <p:spPr>
          <a:xfrm>
            <a:off x="4774089" y="5830128"/>
            <a:ext cx="2514600" cy="400110"/>
          </a:xfrm>
          <a:prstGeom prst="rect">
            <a:avLst/>
          </a:prstGeom>
          <a:noFill/>
        </p:spPr>
        <p:txBody>
          <a:bodyPr wrap="square" rtlCol="0">
            <a:spAutoFit/>
          </a:bodyPr>
          <a:lstStyle/>
          <a:p>
            <a:r>
              <a:rPr lang="en-US" altLang="zh-CN" sz="2000" b="1" i="1" dirty="0"/>
              <a:t>Store Conditional</a:t>
            </a:r>
            <a:endParaRPr lang="zh-CN" altLang="en-US" sz="2000" b="1" i="1" dirty="0"/>
          </a:p>
        </p:txBody>
      </p:sp>
      <p:cxnSp>
        <p:nvCxnSpPr>
          <p:cNvPr id="10" name="直接箭头连接符 3"/>
          <p:cNvCxnSpPr/>
          <p:nvPr/>
        </p:nvCxnSpPr>
        <p:spPr>
          <a:xfrm flipH="1" flipV="1">
            <a:off x="4724400" y="5525278"/>
            <a:ext cx="685800" cy="3048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3"/>
          <p:cNvCxnSpPr/>
          <p:nvPr/>
        </p:nvCxnSpPr>
        <p:spPr>
          <a:xfrm flipH="1" flipV="1">
            <a:off x="4724400" y="3581400"/>
            <a:ext cx="336884" cy="2286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本框 14"/>
          <p:cNvSpPr txBox="1"/>
          <p:nvPr/>
        </p:nvSpPr>
        <p:spPr>
          <a:xfrm>
            <a:off x="4816408" y="3714741"/>
            <a:ext cx="1549860" cy="400110"/>
          </a:xfrm>
          <a:prstGeom prst="rect">
            <a:avLst/>
          </a:prstGeom>
          <a:noFill/>
        </p:spPr>
        <p:txBody>
          <a:bodyPr wrap="square" rtlCol="0">
            <a:spAutoFit/>
          </a:bodyPr>
          <a:lstStyle/>
          <a:p>
            <a:r>
              <a:rPr lang="en-US" altLang="zh-CN" sz="2000" b="1" i="1" dirty="0"/>
              <a:t>double</a:t>
            </a:r>
            <a:endParaRPr lang="zh-CN" altLang="en-US" sz="2000" b="1" i="1" dirty="0"/>
          </a:p>
        </p:txBody>
      </p:sp>
      <p:cxnSp>
        <p:nvCxnSpPr>
          <p:cNvPr id="13" name="直接箭头连接符 16"/>
          <p:cNvCxnSpPr>
            <a:stCxn id="8" idx="1"/>
          </p:cNvCxnSpPr>
          <p:nvPr/>
        </p:nvCxnSpPr>
        <p:spPr>
          <a:xfrm flipH="1" flipV="1">
            <a:off x="391423" y="5956240"/>
            <a:ext cx="434975" cy="2000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文本框 14"/>
          <p:cNvSpPr txBox="1"/>
          <p:nvPr/>
        </p:nvSpPr>
        <p:spPr>
          <a:xfrm>
            <a:off x="2424148" y="3894860"/>
            <a:ext cx="2833651" cy="1015663"/>
          </a:xfrm>
          <a:prstGeom prst="rect">
            <a:avLst/>
          </a:prstGeom>
          <a:noFill/>
        </p:spPr>
        <p:txBody>
          <a:bodyPr wrap="square" rtlCol="0">
            <a:spAutoFit/>
          </a:bodyPr>
          <a:lstStyle/>
          <a:p>
            <a:r>
              <a:rPr lang="en-US" altLang="zh-CN" sz="2000" b="1" i="1" dirty="0"/>
              <a:t>Condition Flag of Float point Coprocessor</a:t>
            </a:r>
            <a:endParaRPr lang="zh-CN" altLang="en-US" sz="2000" b="1" i="1" dirty="0"/>
          </a:p>
        </p:txBody>
      </p:sp>
      <p:cxnSp>
        <p:nvCxnSpPr>
          <p:cNvPr id="15" name="直接箭头连接符 13"/>
          <p:cNvCxnSpPr>
            <a:stCxn id="14" idx="0"/>
          </p:cNvCxnSpPr>
          <p:nvPr/>
        </p:nvCxnSpPr>
        <p:spPr>
          <a:xfrm flipV="1">
            <a:off x="3840974" y="3581400"/>
            <a:ext cx="975434" cy="313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3"/>
          <p:cNvCxnSpPr>
            <a:stCxn id="14" idx="0"/>
          </p:cNvCxnSpPr>
          <p:nvPr/>
        </p:nvCxnSpPr>
        <p:spPr>
          <a:xfrm flipV="1">
            <a:off x="3840974" y="3276600"/>
            <a:ext cx="975434" cy="6182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13"/>
          <p:cNvCxnSpPr/>
          <p:nvPr/>
        </p:nvCxnSpPr>
        <p:spPr>
          <a:xfrm flipH="1" flipV="1">
            <a:off x="533401" y="3962400"/>
            <a:ext cx="1756100" cy="381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altLang="zh-CN" b="1" dirty="0" err="1">
                <a:latin typeface="Abadi MT Condensed Light" charset="0"/>
                <a:ea typeface="Abadi MT Condensed Light" charset="0"/>
                <a:cs typeface="Abadi MT Condensed Light" charset="0"/>
              </a:rPr>
              <a:t>slt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sltu</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solidFill>
                <a:srgbClr val="0000CC"/>
              </a:solidFill>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slti</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imm</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sltiu</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imm</a:t>
            </a:r>
            <a:endParaRPr lang="en-US" altLang="zh-CN" b="1" dirty="0">
              <a:latin typeface="Abadi MT Condensed Light" charset="0"/>
              <a:ea typeface="Abadi MT Condensed Light" charset="0"/>
              <a:cs typeface="Abadi MT Condensed Light" charset="0"/>
            </a:endParaRPr>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Comparison Instructions</a:t>
            </a:r>
            <a:endParaRPr lang="en-US" dirty="0"/>
          </a:p>
        </p:txBody>
      </p:sp>
      <p:sp>
        <p:nvSpPr>
          <p:cNvPr id="7" name="Content Placeholder 6"/>
          <p:cNvSpPr>
            <a:spLocks noGrp="1"/>
          </p:cNvSpPr>
          <p:nvPr>
            <p:ph sz="quarter" idx="13"/>
          </p:nvPr>
        </p:nvSpPr>
        <p:spPr/>
        <p:txBody>
          <a:bodyPr/>
          <a:lstStyle/>
          <a:p>
            <a:endParaRPr lang="en-US"/>
          </a:p>
        </p:txBody>
      </p:sp>
      <p:sp>
        <p:nvSpPr>
          <p:cNvPr id="8" name="Rectangle 7"/>
          <p:cNvSpPr/>
          <p:nvPr/>
        </p:nvSpPr>
        <p:spPr>
          <a:xfrm>
            <a:off x="2971800" y="3355070"/>
            <a:ext cx="5546090" cy="400110"/>
          </a:xfrm>
          <a:prstGeom prst="rect">
            <a:avLst/>
          </a:prstGeom>
        </p:spPr>
        <p:txBody>
          <a:bodyPr wrap="square">
            <a:spAutoFit/>
          </a:bodyPr>
          <a:lstStyle/>
          <a:p>
            <a:r>
              <a:rPr lang="en-US" altLang="zh-CN" sz="2000" b="1" i="1" dirty="0"/>
              <a:t>#Set </a:t>
            </a:r>
            <a:r>
              <a:rPr lang="en-US" altLang="zh-CN" sz="2000" b="1" i="1" dirty="0" err="1"/>
              <a:t>rt</a:t>
            </a:r>
            <a:r>
              <a:rPr lang="en-US" altLang="zh-CN" sz="2000" b="1" i="1" dirty="0"/>
              <a:t> if </a:t>
            </a:r>
            <a:r>
              <a:rPr lang="en-US" altLang="zh-CN" sz="2000" b="1" i="1" dirty="0" err="1"/>
              <a:t>rs</a:t>
            </a:r>
            <a:r>
              <a:rPr lang="en-US" altLang="zh-CN" sz="2000" b="1" i="1" dirty="0"/>
              <a:t> less than </a:t>
            </a:r>
            <a:r>
              <a:rPr lang="en-US" altLang="zh-CN" sz="2000" b="1" i="1" dirty="0" err="1"/>
              <a:t>imm</a:t>
            </a:r>
            <a:r>
              <a:rPr lang="en-US" altLang="zh-CN" sz="2000" b="1" i="1" dirty="0"/>
              <a:t>, otherwise clear </a:t>
            </a:r>
            <a:r>
              <a:rPr lang="en-US" altLang="zh-CN" sz="2000" b="1" i="1" dirty="0" err="1"/>
              <a:t>rt</a:t>
            </a:r>
            <a:endParaRPr lang="zh-CN" altLang="en-US" sz="2000" b="1" i="1" dirty="0"/>
          </a:p>
        </p:txBody>
      </p:sp>
      <p:sp>
        <p:nvSpPr>
          <p:cNvPr id="9" name="Rectangle 8"/>
          <p:cNvSpPr/>
          <p:nvPr/>
        </p:nvSpPr>
        <p:spPr>
          <a:xfrm>
            <a:off x="2975811" y="1219200"/>
            <a:ext cx="5715000" cy="400110"/>
          </a:xfrm>
          <a:prstGeom prst="rect">
            <a:avLst/>
          </a:prstGeom>
        </p:spPr>
        <p:txBody>
          <a:bodyPr wrap="square">
            <a:spAutoFit/>
          </a:bodyPr>
          <a:lstStyle/>
          <a:p>
            <a:r>
              <a:rPr lang="en-US" altLang="zh-CN" sz="2000" b="1" i="1" dirty="0"/>
              <a:t>#Set </a:t>
            </a:r>
            <a:r>
              <a:rPr lang="en-US" altLang="zh-CN" sz="2000" b="1" i="1" dirty="0" err="1"/>
              <a:t>rd</a:t>
            </a:r>
            <a:r>
              <a:rPr lang="en-US" altLang="zh-CN" sz="2000" b="1" i="1" dirty="0"/>
              <a:t> if </a:t>
            </a:r>
            <a:r>
              <a:rPr lang="en-US" altLang="zh-CN" sz="2000" b="1" i="1" dirty="0" err="1"/>
              <a:t>rs</a:t>
            </a:r>
            <a:r>
              <a:rPr lang="en-US" altLang="zh-CN" sz="2000" b="1" i="1" dirty="0"/>
              <a:t> less than </a:t>
            </a:r>
            <a:r>
              <a:rPr lang="en-US" altLang="zh-CN" sz="2000" b="1" i="1" dirty="0" err="1"/>
              <a:t>rt</a:t>
            </a:r>
            <a:r>
              <a:rPr lang="en-US" altLang="zh-CN" sz="2000" b="1" i="1" dirty="0"/>
              <a:t>, otherwise clear </a:t>
            </a:r>
            <a:r>
              <a:rPr lang="en-US" altLang="zh-CN" sz="2000" b="1" i="1" dirty="0" err="1"/>
              <a:t>rd</a:t>
            </a:r>
            <a:endParaRPr lang="zh-CN" altLang="en-US" sz="2000" b="1" i="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70000" lnSpcReduction="20000"/>
          </a:bodyPr>
          <a:lstStyle/>
          <a:p>
            <a:pPr marL="0" indent="0">
              <a:buNone/>
            </a:pPr>
            <a:r>
              <a:rPr lang="en-US" altLang="zh-CN" b="1" dirty="0" err="1">
                <a:latin typeface="Abadi MT Condensed Light" charset="0"/>
                <a:ea typeface="Abadi MT Condensed Light" charset="0"/>
                <a:cs typeface="Abadi MT Condensed Light" charset="0"/>
              </a:rPr>
              <a:t>beq</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label</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bne</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label</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bgez</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label</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bgtz</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label</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blez</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label</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bltz</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label</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bgezal</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label 		</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#in addition to conditional branch,</a:t>
            </a:r>
            <a:r>
              <a:rPr lang="en-US" altLang="zh-CN" b="1" i="1" dirty="0">
                <a:latin typeface="Arial" panose="020B0604020202020204" pitchFamily="34" charset="0"/>
                <a:ea typeface="Arial" panose="020B0604020202020204" pitchFamily="34" charset="0"/>
                <a:cs typeface="Arial" panose="020B0604020202020204" pitchFamily="34" charset="0"/>
              </a:rPr>
              <a:t> </a:t>
            </a:r>
            <a:endParaRPr lang="en-US" altLang="zh-CN" b="1" i="1" dirty="0">
              <a:latin typeface="Arial" panose="020B0604020202020204" pitchFamily="34" charset="0"/>
              <a:ea typeface="Arial" panose="020B0604020202020204" pitchFamily="34" charset="0"/>
              <a:cs typeface="Arial" panose="020B0604020202020204" pitchFamily="34" charset="0"/>
            </a:endParaRPr>
          </a:p>
          <a:p>
            <a:pPr marL="0" indent="0">
              <a:buNone/>
            </a:pPr>
            <a:r>
              <a:rPr lang="en-US" altLang="zh-CN" b="1" dirty="0" err="1">
                <a:latin typeface="Abadi MT Condensed Light" charset="0"/>
                <a:ea typeface="Abadi MT Condensed Light" charset="0"/>
                <a:cs typeface="Abadi MT Condensed Light" charset="0"/>
              </a:rPr>
              <a:t>bltzal</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rs,label</a:t>
            </a:r>
            <a:r>
              <a:rPr lang="en-US" altLang="zh-CN" b="1" dirty="0">
                <a:latin typeface="Abadi MT Condensed Light" charset="0"/>
                <a:ea typeface="Abadi MT Condensed Light" charset="0"/>
                <a:cs typeface="Abadi MT Condensed Light" charset="0"/>
              </a:rPr>
              <a:t> </a:t>
            </a:r>
            <a:r>
              <a:rPr lang="en-US" altLang="zh-CN" b="1" dirty="0">
                <a:solidFill>
                  <a:srgbClr val="0000CC"/>
                </a:solidFill>
                <a:latin typeface="Abadi MT Condensed Light" charset="0"/>
                <a:ea typeface="Abadi MT Condensed Light" charset="0"/>
                <a:cs typeface="Abadi MT Condensed Light" charset="0"/>
              </a:rPr>
              <a:t>		</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#store the NPC</a:t>
            </a:r>
            <a:r>
              <a:rPr lang="zh-CN" altLang="en-US"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 </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(PC+4) into $</a:t>
            </a:r>
            <a:r>
              <a:rPr lang="en-US" altLang="zh-CN" b="1" i="1" dirty="0" err="1">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ra</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 (r31)</a:t>
            </a:r>
            <a:endPar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endParaRPr>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Branch Instructions</a:t>
            </a:r>
            <a:endParaRPr lang="en-US" dirty="0"/>
          </a:p>
        </p:txBody>
      </p:sp>
      <p:sp>
        <p:nvSpPr>
          <p:cNvPr id="7" name="Content Placeholder 6"/>
          <p:cNvSpPr>
            <a:spLocks noGrp="1"/>
          </p:cNvSpPr>
          <p:nvPr>
            <p:ph sz="quarter" idx="13"/>
          </p:nvPr>
        </p:nvSpPr>
        <p:spPr/>
        <p:txBody>
          <a:bodyPr/>
          <a:lstStyle/>
          <a:p>
            <a:endParaRPr lang="en-US"/>
          </a:p>
        </p:txBody>
      </p:sp>
      <p:pic>
        <p:nvPicPr>
          <p:cNvPr id="8" name="Picture 7"/>
          <p:cNvPicPr>
            <a:picLocks noChangeAspect="1"/>
          </p:cNvPicPr>
          <p:nvPr/>
        </p:nvPicPr>
        <p:blipFill>
          <a:blip r:embed="rId1"/>
          <a:stretch>
            <a:fillRect/>
          </a:stretch>
        </p:blipFill>
        <p:spPr>
          <a:xfrm>
            <a:off x="3511997" y="1025511"/>
            <a:ext cx="5207000" cy="762000"/>
          </a:xfrm>
          <a:prstGeom prst="rect">
            <a:avLst/>
          </a:prstGeom>
        </p:spPr>
      </p:pic>
      <p:pic>
        <p:nvPicPr>
          <p:cNvPr id="9" name="Picture 8"/>
          <p:cNvPicPr>
            <a:picLocks noChangeAspect="1"/>
          </p:cNvPicPr>
          <p:nvPr/>
        </p:nvPicPr>
        <p:blipFill>
          <a:blip r:embed="rId2"/>
          <a:stretch>
            <a:fillRect/>
          </a:stretch>
        </p:blipFill>
        <p:spPr>
          <a:xfrm>
            <a:off x="3581400" y="2139665"/>
            <a:ext cx="5105400" cy="850900"/>
          </a:xfrm>
          <a:prstGeom prst="rect">
            <a:avLst/>
          </a:prstGeom>
        </p:spPr>
      </p:pic>
      <p:cxnSp>
        <p:nvCxnSpPr>
          <p:cNvPr id="10" name="直接箭头连接符 3"/>
          <p:cNvCxnSpPr/>
          <p:nvPr/>
        </p:nvCxnSpPr>
        <p:spPr>
          <a:xfrm>
            <a:off x="2362200" y="1295400"/>
            <a:ext cx="12192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3"/>
          <p:cNvCxnSpPr>
            <a:endCxn id="9" idx="1"/>
          </p:cNvCxnSpPr>
          <p:nvPr/>
        </p:nvCxnSpPr>
        <p:spPr>
          <a:xfrm>
            <a:off x="2362200" y="1787511"/>
            <a:ext cx="1219200" cy="777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0824" y="1007266"/>
            <a:ext cx="8740775" cy="5341940"/>
          </a:xfrm>
        </p:spPr>
        <p:txBody>
          <a:bodyPr>
            <a:normAutofit fontScale="77500" lnSpcReduction="20000"/>
          </a:bodyPr>
          <a:lstStyle/>
          <a:p>
            <a:pPr marL="0" indent="0">
              <a:buNone/>
            </a:pPr>
            <a:r>
              <a:rPr lang="en-US" altLang="zh-CN" b="1" dirty="0">
                <a:latin typeface="Abadi MT Condensed Light" charset="0"/>
                <a:ea typeface="Abadi MT Condensed Light" charset="0"/>
                <a:cs typeface="Abadi MT Condensed Light" charset="0"/>
              </a:rPr>
              <a:t>j           target</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jal</a:t>
            </a:r>
            <a:r>
              <a:rPr lang="en-US" altLang="zh-CN" b="1" dirty="0">
                <a:latin typeface="Abadi MT Condensed Light" charset="0"/>
                <a:ea typeface="Abadi MT Condensed Light" charset="0"/>
                <a:cs typeface="Abadi MT Condensed Light" charset="0"/>
              </a:rPr>
              <a:t>       target</a:t>
            </a:r>
            <a:r>
              <a:rPr lang="en-US" altLang="zh-CN" b="1" i="1" dirty="0">
                <a:latin typeface="Abadi MT Condensed Light" charset="0"/>
                <a:ea typeface="Abadi MT Condensed Light" charset="0"/>
                <a:cs typeface="Abadi MT Condensed Light" charset="0"/>
              </a:rPr>
              <a:t>	</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#in addition to jump, store the NPC(PC+4) to </a:t>
            </a:r>
            <a:endPar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endParaRPr>
          </a:p>
          <a:p>
            <a:pPr marL="0" indent="0">
              <a:buNone/>
            </a:pP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		# $</a:t>
            </a:r>
            <a:r>
              <a:rPr lang="en-US" altLang="zh-CN" b="1" i="1" dirty="0" err="1">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ra</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 (r31)</a:t>
            </a:r>
            <a:endParaRPr lang="en-US" altLang="zh-CN" b="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endParaRPr>
          </a:p>
          <a:p>
            <a:pPr marL="0" indent="0">
              <a:buNone/>
            </a:pPr>
            <a:endParaRPr lang="en-US" altLang="zh-CN" b="1" dirty="0">
              <a:solidFill>
                <a:srgbClr val="0000CC"/>
              </a:solidFill>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jalr</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#jump to the instruction whose </a:t>
            </a:r>
            <a:endPar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endParaRPr>
          </a:p>
          <a:p>
            <a:pPr marL="0" indent="0">
              <a:buNone/>
            </a:pP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#address is in </a:t>
            </a:r>
            <a:r>
              <a:rPr lang="en-US" altLang="zh-CN" b="1" i="1" dirty="0" err="1">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rs</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 save NPC in </a:t>
            </a:r>
            <a:r>
              <a:rPr lang="en-US" altLang="zh-CN" b="1" i="1" dirty="0" err="1">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ra</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(which defaults to 31)</a:t>
            </a:r>
            <a:endPar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endParaRPr>
          </a:p>
          <a:p>
            <a:pPr marL="0" indent="0">
              <a:buNone/>
            </a:pPr>
            <a:endParaRPr lang="en-US" altLang="zh-CN" b="1" dirty="0">
              <a:solidFill>
                <a:srgbClr val="0000CC"/>
              </a:solidFill>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jr</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#jump to the instruction whose address is</a:t>
            </a:r>
            <a:endPar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endParaRPr>
          </a:p>
          <a:p>
            <a:pPr marL="0" indent="0">
              <a:buNone/>
            </a:pPr>
            <a:r>
              <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		# in register </a:t>
            </a:r>
            <a:r>
              <a:rPr lang="en-US" altLang="zh-CN" b="1" i="1" dirty="0" err="1">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rPr>
              <a:t>rs</a:t>
            </a:r>
            <a:endParaRPr lang="en-US" altLang="zh-CN" b="1" i="1" dirty="0">
              <a:solidFill>
                <a:schemeClr val="accent1">
                  <a:lumMod val="75000"/>
                </a:schemeClr>
              </a:solidFill>
              <a:latin typeface="Arial" panose="020B0604020202020204" pitchFamily="34" charset="0"/>
              <a:ea typeface="Arial" panose="020B0604020202020204" pitchFamily="34" charset="0"/>
              <a:cs typeface="Arial" panose="020B0604020202020204" pitchFamily="34" charset="0"/>
            </a:endParaRPr>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Jump Instructions</a:t>
            </a:r>
            <a:endParaRPr lang="en-US" dirty="0"/>
          </a:p>
        </p:txBody>
      </p:sp>
      <p:sp>
        <p:nvSpPr>
          <p:cNvPr id="7" name="Content Placeholder 6"/>
          <p:cNvSpPr>
            <a:spLocks noGrp="1"/>
          </p:cNvSpPr>
          <p:nvPr>
            <p:ph sz="quarter" idx="13"/>
          </p:nvPr>
        </p:nvSpPr>
        <p:spPr/>
        <p:txBody>
          <a:bodyPr/>
          <a:lstStyle/>
          <a:p>
            <a:endParaRPr lang="en-US"/>
          </a:p>
        </p:txBody>
      </p:sp>
      <p:pic>
        <p:nvPicPr>
          <p:cNvPr id="8" name="Picture 7"/>
          <p:cNvPicPr>
            <a:picLocks noChangeAspect="1"/>
          </p:cNvPicPr>
          <p:nvPr/>
        </p:nvPicPr>
        <p:blipFill>
          <a:blip r:embed="rId1"/>
          <a:stretch>
            <a:fillRect/>
          </a:stretch>
        </p:blipFill>
        <p:spPr>
          <a:xfrm>
            <a:off x="2734945" y="1219200"/>
            <a:ext cx="4267200" cy="632178"/>
          </a:xfrm>
          <a:prstGeom prst="rect">
            <a:avLst/>
          </a:prstGeom>
        </p:spPr>
      </p:pic>
      <p:cxnSp>
        <p:nvCxnSpPr>
          <p:cNvPr id="9" name="直接箭头连接符 3"/>
          <p:cNvCxnSpPr/>
          <p:nvPr/>
        </p:nvCxnSpPr>
        <p:spPr>
          <a:xfrm flipV="1">
            <a:off x="1828800" y="1447800"/>
            <a:ext cx="906145" cy="762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0825" y="1007266"/>
            <a:ext cx="3787775" cy="5341940"/>
          </a:xfrm>
        </p:spPr>
        <p:txBody>
          <a:bodyPr>
            <a:normAutofit fontScale="85000" lnSpcReduction="20000"/>
          </a:bodyPr>
          <a:lstStyle/>
          <a:p>
            <a:pPr marL="0" indent="0">
              <a:buNone/>
            </a:pPr>
            <a:r>
              <a:rPr lang="en-US" dirty="0">
                <a:latin typeface="Abadi MT Condensed Light" charset="0"/>
                <a:ea typeface="Abadi MT Condensed Light" charset="0"/>
                <a:cs typeface="Abadi MT Condensed Light" charset="0"/>
              </a:rPr>
              <a:t>brea</a:t>
            </a:r>
            <a:r>
              <a:rPr lang="en-US" altLang="zh-CN" dirty="0">
                <a:latin typeface="Abadi MT Condensed Light" charset="0"/>
                <a:ea typeface="Abadi MT Condensed Light" charset="0"/>
                <a:cs typeface="Abadi MT Condensed Light" charset="0"/>
              </a:rPr>
              <a:t>k</a:t>
            </a:r>
            <a:endParaRPr lang="en-US" dirty="0">
              <a:latin typeface="Abadi MT Condensed Light" charset="0"/>
              <a:ea typeface="Abadi MT Condensed Light" charset="0"/>
              <a:cs typeface="Abadi MT Condensed Light" charset="0"/>
            </a:endParaRPr>
          </a:p>
          <a:p>
            <a:pPr marL="0" indent="0">
              <a:buNone/>
            </a:pPr>
            <a:endParaRPr lang="en-US" dirty="0">
              <a:latin typeface="Abadi MT Condensed Light" charset="0"/>
              <a:ea typeface="Abadi MT Condensed Light" charset="0"/>
              <a:cs typeface="Abadi MT Condensed Light" charset="0"/>
            </a:endParaRPr>
          </a:p>
          <a:p>
            <a:pPr marL="0" indent="0">
              <a:buNone/>
            </a:pPr>
            <a:r>
              <a:rPr lang="en-US" dirty="0" err="1">
                <a:latin typeface="Abadi MT Condensed Light" charset="0"/>
                <a:ea typeface="Abadi MT Condensed Light" charset="0"/>
                <a:cs typeface="Abadi MT Condensed Light" charset="0"/>
              </a:rPr>
              <a:t>syscall</a:t>
            </a:r>
            <a:endParaRPr lang="en-US" dirty="0">
              <a:latin typeface="Abadi MT Condensed Light" charset="0"/>
              <a:ea typeface="Abadi MT Condensed Light" charset="0"/>
              <a:cs typeface="Abadi MT Condensed Light" charset="0"/>
            </a:endParaRPr>
          </a:p>
          <a:p>
            <a:pPr marL="0" indent="0">
              <a:buNone/>
            </a:pPr>
            <a:endParaRPr lang="en-US" dirty="0">
              <a:latin typeface="Abadi MT Condensed Light" charset="0"/>
              <a:ea typeface="Abadi MT Condensed Light" charset="0"/>
              <a:cs typeface="Abadi MT Condensed Light" charset="0"/>
            </a:endParaRPr>
          </a:p>
          <a:p>
            <a:pPr marL="0" indent="0">
              <a:buNone/>
            </a:pPr>
            <a:r>
              <a:rPr lang="en-US" dirty="0">
                <a:latin typeface="Abadi MT Condensed Light" charset="0"/>
                <a:ea typeface="Abadi MT Condensed Light" charset="0"/>
                <a:cs typeface="Abadi MT Condensed Light" charset="0"/>
              </a:rPr>
              <a:t>coprocessor </a:t>
            </a:r>
            <a:r>
              <a:rPr lang="en-US" dirty="0" err="1">
                <a:latin typeface="Abadi MT Condensed Light" charset="0"/>
                <a:ea typeface="Abadi MT Condensed Light" charset="0"/>
                <a:cs typeface="Abadi MT Condensed Light" charset="0"/>
              </a:rPr>
              <a:t>instrs</a:t>
            </a:r>
            <a:r>
              <a:rPr lang="en-US" dirty="0">
                <a:latin typeface="Abadi MT Condensed Light" charset="0"/>
                <a:ea typeface="Abadi MT Condensed Light" charset="0"/>
                <a:cs typeface="Abadi MT Condensed Light" charset="0"/>
              </a:rPr>
              <a:t>.</a:t>
            </a:r>
            <a:endParaRPr lang="en-US" dirty="0">
              <a:latin typeface="Abadi MT Condensed Light" charset="0"/>
              <a:ea typeface="Abadi MT Condensed Light" charset="0"/>
              <a:cs typeface="Abadi MT Condensed Light" charset="0"/>
            </a:endParaRPr>
          </a:p>
          <a:p>
            <a:pPr marL="0" indent="0">
              <a:buNone/>
            </a:pPr>
            <a:r>
              <a:rPr lang="en-US" dirty="0">
                <a:latin typeface="Abadi MT Condensed Light" charset="0"/>
                <a:ea typeface="Abadi MT Condensed Light" charset="0"/>
                <a:cs typeface="Abadi MT Condensed Light" charset="0"/>
              </a:rPr>
              <a:t>TLB </a:t>
            </a:r>
            <a:r>
              <a:rPr lang="en-US" dirty="0" err="1">
                <a:latin typeface="Abadi MT Condensed Light" charset="0"/>
                <a:ea typeface="Abadi MT Condensed Light" charset="0"/>
                <a:cs typeface="Abadi MT Condensed Light" charset="0"/>
              </a:rPr>
              <a:t>instrs</a:t>
            </a:r>
            <a:r>
              <a:rPr lang="en-US" dirty="0">
                <a:latin typeface="Abadi MT Condensed Light" charset="0"/>
                <a:ea typeface="Abadi MT Condensed Light" charset="0"/>
                <a:cs typeface="Abadi MT Condensed Light" charset="0"/>
              </a:rPr>
              <a:t>.</a:t>
            </a:r>
            <a:endParaRPr lang="en-US" dirty="0">
              <a:latin typeface="Abadi MT Condensed Light" charset="0"/>
              <a:ea typeface="Abadi MT Condensed Light" charset="0"/>
              <a:cs typeface="Abadi MT Condensed Light" charset="0"/>
            </a:endParaRPr>
          </a:p>
          <a:p>
            <a:pPr marL="0" indent="0">
              <a:buNone/>
            </a:pPr>
            <a:r>
              <a:rPr lang="en-US" dirty="0">
                <a:latin typeface="Abadi MT Condensed Light" charset="0"/>
                <a:ea typeface="Abadi MT Condensed Light" charset="0"/>
                <a:cs typeface="Abadi MT Condensed Light" charset="0"/>
              </a:rPr>
              <a:t>restore from exception</a:t>
            </a:r>
            <a:endParaRPr lang="en-US" dirty="0">
              <a:latin typeface="Abadi MT Condensed Light" charset="0"/>
              <a:ea typeface="Abadi MT Condensed Light" charset="0"/>
              <a:cs typeface="Abadi MT Condensed Light" charset="0"/>
            </a:endParaRPr>
          </a:p>
          <a:p>
            <a:pPr marL="0" indent="0">
              <a:buNone/>
            </a:pPr>
            <a:endParaRPr lang="en-US" dirty="0">
              <a:latin typeface="Abadi MT Condensed Light" charset="0"/>
              <a:ea typeface="Abadi MT Condensed Light" charset="0"/>
              <a:cs typeface="Abadi MT Condensed Light" charset="0"/>
            </a:endParaRPr>
          </a:p>
          <a:p>
            <a:pPr marL="0" indent="0">
              <a:buNone/>
            </a:pPr>
            <a:r>
              <a:rPr lang="en-US" dirty="0">
                <a:latin typeface="Abadi MT Condensed Light" charset="0"/>
                <a:ea typeface="Abadi MT Condensed Light" charset="0"/>
                <a:cs typeface="Abadi MT Condensed Light" charset="0"/>
              </a:rPr>
              <a:t>load word left/right</a:t>
            </a:r>
            <a:endParaRPr lang="en-US" dirty="0">
              <a:latin typeface="Abadi MT Condensed Light" charset="0"/>
              <a:ea typeface="Abadi MT Condensed Light" charset="0"/>
              <a:cs typeface="Abadi MT Condensed Light" charset="0"/>
            </a:endParaRPr>
          </a:p>
          <a:p>
            <a:pPr marL="0" indent="0">
              <a:buNone/>
            </a:pPr>
            <a:r>
              <a:rPr lang="en-US" dirty="0">
                <a:latin typeface="Abadi MT Condensed Light" charset="0"/>
                <a:ea typeface="Abadi MT Condensed Light" charset="0"/>
                <a:cs typeface="Abadi MT Condensed Light" charset="0"/>
              </a:rPr>
              <a:t>store word left/right</a:t>
            </a:r>
            <a:endParaRPr lang="en-US" dirty="0">
              <a:latin typeface="Abadi MT Condensed Light" charset="0"/>
              <a:ea typeface="Abadi MT Condensed Light" charset="0"/>
              <a:cs typeface="Abadi MT Condensed Light" charset="0"/>
            </a:endParaRPr>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Other Instructions</a:t>
            </a:r>
            <a:endParaRPr lang="en-US" dirty="0"/>
          </a:p>
        </p:txBody>
      </p:sp>
      <p:sp>
        <p:nvSpPr>
          <p:cNvPr id="7" name="Content Placeholder 6"/>
          <p:cNvSpPr>
            <a:spLocks noGrp="1"/>
          </p:cNvSpPr>
          <p:nvPr>
            <p:ph sz="quarter" idx="13"/>
          </p:nvPr>
        </p:nvSpPr>
        <p:spPr/>
        <p:txBody>
          <a:bodyPr/>
          <a:lstStyle/>
          <a:p>
            <a:endParaRPr lang="en-US"/>
          </a:p>
        </p:txBody>
      </p:sp>
      <p:sp>
        <p:nvSpPr>
          <p:cNvPr id="9" name="Content Placeholder 1"/>
          <p:cNvSpPr txBox="1"/>
          <p:nvPr/>
        </p:nvSpPr>
        <p:spPr bwMode="auto">
          <a:xfrm>
            <a:off x="3048000" y="914400"/>
            <a:ext cx="5943600" cy="5341940"/>
          </a:xfrm>
          <a:prstGeom prst="rect">
            <a:avLst/>
          </a:prstGeom>
          <a:noFill/>
          <a:ln>
            <a:noFill/>
          </a:ln>
        </p:spPr>
        <p:txBody>
          <a:bodyPr vert="horz" wrap="square" lIns="91440" tIns="45720" rIns="91440" bIns="45720" numCol="1" anchor="t" anchorCtr="0" compatLnSpc="1">
            <a:noAutofit/>
          </a:bodyPr>
          <a:lstStyle>
            <a:lvl1pPr marL="342900" indent="-342900" algn="l" rtl="0" eaLnBrk="0" fontAlgn="base" hangingPunct="0">
              <a:lnSpc>
                <a:spcPct val="125000"/>
              </a:lnSpc>
              <a:spcBef>
                <a:spcPct val="20000"/>
              </a:spcBef>
              <a:spcAft>
                <a:spcPct val="0"/>
              </a:spcAft>
              <a:buClr>
                <a:srgbClr val="FF0000"/>
              </a:buClr>
              <a:buSzPct val="75000"/>
              <a:buBlip>
                <a:blip r:embed="rId1"/>
              </a:buBlip>
              <a:defRPr sz="320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0" fontAlgn="base" hangingPunct="0">
              <a:lnSpc>
                <a:spcPct val="125000"/>
              </a:lnSpc>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0" fontAlgn="base" hangingPunct="0">
              <a:lnSpc>
                <a:spcPct val="125000"/>
              </a:lnSpc>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0" fontAlgn="base" hangingPunct="0">
              <a:lnSpc>
                <a:spcPct val="125000"/>
              </a:lnSpc>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0" fontAlgn="base" hangingPunct="0">
              <a:lnSpc>
                <a:spcPct val="125000"/>
              </a:lnSpc>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Tx/>
              <a:buNone/>
            </a:pPr>
            <a:r>
              <a:rPr lang="en-US" sz="2500" dirty="0">
                <a:latin typeface="+mn-lt"/>
                <a:ea typeface="Arial" panose="020B0604020202020204" pitchFamily="34" charset="0"/>
                <a:cs typeface="Arial" panose="020B0604020202020204" pitchFamily="34" charset="0"/>
              </a:rPr>
              <a:t>A breakpoint trap occurs, transfers control to exception handler</a:t>
            </a:r>
            <a:endParaRPr lang="en-US" sz="2500" dirty="0">
              <a:latin typeface="+mn-lt"/>
              <a:ea typeface="Arial" panose="020B0604020202020204" pitchFamily="34" charset="0"/>
              <a:cs typeface="Arial" panose="020B0604020202020204" pitchFamily="34" charset="0"/>
            </a:endParaRPr>
          </a:p>
          <a:p>
            <a:pPr marL="0" indent="0">
              <a:buFontTx/>
              <a:buNone/>
            </a:pPr>
            <a:r>
              <a:rPr lang="en-US" sz="2500" dirty="0">
                <a:latin typeface="+mn-lt"/>
                <a:ea typeface="Arial" panose="020B0604020202020204" pitchFamily="34" charset="0"/>
                <a:cs typeface="Arial" panose="020B0604020202020204" pitchFamily="34" charset="0"/>
              </a:rPr>
              <a:t>A system trap occurs, transfers control to exception handler</a:t>
            </a:r>
            <a:endParaRPr lang="en-US" sz="2500" dirty="0">
              <a:latin typeface="+mn-lt"/>
              <a:ea typeface="Arial" panose="020B0604020202020204" pitchFamily="34" charset="0"/>
              <a:cs typeface="Arial" panose="020B0604020202020204" pitchFamily="34" charset="0"/>
            </a:endParaRPr>
          </a:p>
          <a:p>
            <a:pPr marL="0" indent="0">
              <a:buFontTx/>
              <a:buNone/>
            </a:pPr>
            <a:r>
              <a:rPr lang="en-US" sz="2500" dirty="0">
                <a:latin typeface="+mn-lt"/>
                <a:ea typeface="Arial" panose="020B0604020202020204" pitchFamily="34" charset="0"/>
                <a:cs typeface="Arial" panose="020B0604020202020204" pitchFamily="34" charset="0"/>
              </a:rPr>
              <a:t>Support for floating point: discussed later</a:t>
            </a:r>
            <a:endParaRPr lang="en-US" sz="2500" dirty="0">
              <a:latin typeface="+mn-lt"/>
              <a:ea typeface="Arial" panose="020B0604020202020204" pitchFamily="34" charset="0"/>
              <a:cs typeface="Arial" panose="020B0604020202020204" pitchFamily="34" charset="0"/>
            </a:endParaRPr>
          </a:p>
          <a:p>
            <a:pPr marL="0" indent="0">
              <a:buFontTx/>
              <a:buNone/>
            </a:pPr>
            <a:r>
              <a:rPr lang="en-US" sz="2500" dirty="0">
                <a:latin typeface="+mn-lt"/>
                <a:ea typeface="Arial" panose="020B0604020202020204" pitchFamily="34" charset="0"/>
                <a:cs typeface="Arial" panose="020B0604020202020204" pitchFamily="34" charset="0"/>
              </a:rPr>
              <a:t>Support for virtual memory: discussed later</a:t>
            </a:r>
            <a:endParaRPr lang="en-US" sz="2500" dirty="0">
              <a:latin typeface="+mn-lt"/>
              <a:ea typeface="Arial" panose="020B0604020202020204" pitchFamily="34" charset="0"/>
              <a:cs typeface="Arial" panose="020B0604020202020204" pitchFamily="34" charset="0"/>
            </a:endParaRPr>
          </a:p>
          <a:p>
            <a:pPr marL="0" indent="0">
              <a:buFontTx/>
              <a:buNone/>
            </a:pPr>
            <a:r>
              <a:rPr lang="en-US" sz="2500" dirty="0">
                <a:latin typeface="+mn-lt"/>
                <a:ea typeface="Arial" panose="020B0604020202020204" pitchFamily="34" charset="0"/>
                <a:cs typeface="Arial" panose="020B0604020202020204" pitchFamily="34" charset="0"/>
              </a:rPr>
              <a:t>Restores previous interrupt mask &amp; kernel/user mode bits into status register</a:t>
            </a:r>
            <a:endParaRPr lang="en-US" sz="2500" dirty="0">
              <a:latin typeface="+mn-lt"/>
              <a:ea typeface="Arial" panose="020B0604020202020204" pitchFamily="34" charset="0"/>
              <a:cs typeface="Arial" panose="020B0604020202020204" pitchFamily="34" charset="0"/>
            </a:endParaRPr>
          </a:p>
          <a:p>
            <a:pPr marL="0" indent="0">
              <a:buFontTx/>
              <a:buNone/>
            </a:pPr>
            <a:r>
              <a:rPr lang="en-US" sz="2500" dirty="0">
                <a:latin typeface="+mn-lt"/>
                <a:ea typeface="Arial" panose="020B0604020202020204" pitchFamily="34" charset="0"/>
                <a:cs typeface="Arial" panose="020B0604020202020204" pitchFamily="34" charset="0"/>
              </a:rPr>
              <a:t>Supports misaligned word loads</a:t>
            </a:r>
            <a:endParaRPr lang="en-US" sz="2500" dirty="0">
              <a:latin typeface="+mn-lt"/>
              <a:ea typeface="Arial" panose="020B0604020202020204" pitchFamily="34" charset="0"/>
              <a:cs typeface="Arial" panose="020B0604020202020204" pitchFamily="34" charset="0"/>
            </a:endParaRPr>
          </a:p>
          <a:p>
            <a:pPr marL="0" indent="0">
              <a:buFontTx/>
              <a:buNone/>
            </a:pPr>
            <a:r>
              <a:rPr lang="en-US" sz="2500" dirty="0">
                <a:latin typeface="+mn-lt"/>
                <a:ea typeface="Arial" panose="020B0604020202020204" pitchFamily="34" charset="0"/>
                <a:cs typeface="Arial" panose="020B0604020202020204" pitchFamily="34" charset="0"/>
              </a:rPr>
              <a:t>Supports misaligned word stores</a:t>
            </a:r>
            <a:endParaRPr lang="en-US" sz="2500" dirty="0">
              <a:latin typeface="+mn-lt"/>
              <a:ea typeface="Arial" panose="020B0604020202020204" pitchFamily="34" charset="0"/>
              <a:cs typeface="Arial"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numCol="2">
            <a:normAutofit fontScale="32500" lnSpcReduction="20000"/>
          </a:bodyPr>
          <a:lstStyle/>
          <a:p>
            <a:pPr marL="0" indent="0">
              <a:buNone/>
            </a:pPr>
            <a:r>
              <a:rPr lang="en-US" altLang="zh-CN" sz="5200" b="1" dirty="0">
                <a:latin typeface="Abadi MT Condensed Light" charset="0"/>
                <a:ea typeface="Abadi MT Condensed Light" charset="0"/>
                <a:cs typeface="Abadi MT Condensed Light" charset="0"/>
              </a:rPr>
              <a:t>abs     </a:t>
            </a:r>
            <a:r>
              <a:rPr lang="en-US" altLang="zh-CN" sz="5200" b="1" dirty="0" err="1">
                <a:latin typeface="Abadi MT Condensed Light" charset="0"/>
                <a:ea typeface="Abadi MT Condensed Light" charset="0"/>
                <a:cs typeface="Abadi MT Condensed Light" charset="0"/>
              </a:rPr>
              <a:t>rdest</a:t>
            </a:r>
            <a:r>
              <a:rPr lang="en-US" altLang="zh-CN" sz="5200" b="1" dirty="0">
                <a:latin typeface="Abadi MT Condensed Light" charset="0"/>
                <a:ea typeface="Abadi MT Condensed Light" charset="0"/>
                <a:cs typeface="Abadi MT Condensed Light" charset="0"/>
              </a:rPr>
              <a:t>, </a:t>
            </a:r>
            <a:r>
              <a:rPr lang="en-US" altLang="zh-CN" sz="5200" b="1" dirty="0" err="1">
                <a:latin typeface="Abadi MT Condensed Light" charset="0"/>
                <a:ea typeface="Abadi MT Condensed Light" charset="0"/>
                <a:cs typeface="Abadi MT Condensed Light" charset="0"/>
              </a:rPr>
              <a:t>rsrc</a:t>
            </a:r>
            <a:endParaRPr lang="en-US" altLang="zh-CN" sz="5200" b="1" dirty="0">
              <a:latin typeface="Abadi MT Condensed Light" charset="0"/>
              <a:ea typeface="Abadi MT Condensed Light" charset="0"/>
              <a:cs typeface="Abadi MT Condensed Light" charset="0"/>
            </a:endParaRPr>
          </a:p>
          <a:p>
            <a:pPr marL="0" indent="0">
              <a:buNone/>
            </a:pPr>
            <a:r>
              <a:rPr lang="en-US" altLang="zh-CN" sz="5200" b="1" dirty="0">
                <a:latin typeface="Abadi MT Condensed Light" charset="0"/>
                <a:ea typeface="Abadi MT Condensed Light" charset="0"/>
                <a:cs typeface="Abadi MT Condensed Light" charset="0"/>
              </a:rPr>
              <a:t>div      </a:t>
            </a:r>
            <a:r>
              <a:rPr lang="en-US" altLang="zh-CN" sz="5200" b="1" dirty="0" err="1">
                <a:latin typeface="Abadi MT Condensed Light" charset="0"/>
                <a:ea typeface="Abadi MT Condensed Light" charset="0"/>
                <a:cs typeface="Abadi MT Condensed Light" charset="0"/>
              </a:rPr>
              <a:t>rdest</a:t>
            </a:r>
            <a:r>
              <a:rPr lang="en-US" altLang="zh-CN" sz="5200" b="1" dirty="0">
                <a:latin typeface="Abadi MT Condensed Light" charset="0"/>
                <a:ea typeface="Abadi MT Condensed Light" charset="0"/>
                <a:cs typeface="Abadi MT Condensed Light" charset="0"/>
              </a:rPr>
              <a:t>, rsrc1</a:t>
            </a:r>
            <a:r>
              <a:rPr lang="en-US" altLang="zh-CN" sz="5300" b="1" dirty="0">
                <a:latin typeface="Abadi MT Condensed Light" charset="0"/>
                <a:ea typeface="Abadi MT Condensed Light" charset="0"/>
                <a:cs typeface="Abadi MT Condensed Light" charset="0"/>
              </a:rPr>
              <a:t>, rsrc2</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divu</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rsrc1, rsrc2</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mulo</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rsrc1, rsrc2</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mulo</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rsrc1, rsrc2</a:t>
            </a:r>
            <a:endParaRPr lang="en-US" altLang="zh-CN" sz="5300" b="1" dirty="0">
              <a:latin typeface="Abadi MT Condensed Light" charset="0"/>
              <a:ea typeface="Abadi MT Condensed Light" charset="0"/>
              <a:cs typeface="Abadi MT Condensed Light" charset="0"/>
            </a:endParaRPr>
          </a:p>
          <a:p>
            <a:pPr marL="0" indent="0">
              <a:buNone/>
            </a:pP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neg</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rsrc</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negu</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rsrc</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a:latin typeface="Abadi MT Condensed Light" charset="0"/>
                <a:ea typeface="Abadi MT Condensed Light" charset="0"/>
                <a:cs typeface="Abadi MT Condensed Light" charset="0"/>
              </a:rPr>
              <a:t>not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rsrc</a:t>
            </a:r>
            <a:endParaRPr lang="en-US" altLang="zh-CN" sz="5300" b="1" dirty="0">
              <a:latin typeface="Abadi MT Condensed Light" charset="0"/>
              <a:ea typeface="Abadi MT Condensed Light" charset="0"/>
              <a:cs typeface="Abadi MT Condensed Light" charset="0"/>
            </a:endParaRPr>
          </a:p>
          <a:p>
            <a:pPr marL="0" indent="0">
              <a:buNone/>
            </a:pP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a:latin typeface="Abadi MT Condensed Light" charset="0"/>
                <a:ea typeface="Abadi MT Condensed Light" charset="0"/>
                <a:cs typeface="Abadi MT Condensed Light" charset="0"/>
              </a:rPr>
              <a:t>rem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rsrc1, rsrc2</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remu</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rsrc1, rsrc2</a:t>
            </a:r>
            <a:endParaRPr lang="en-US" altLang="zh-CN" sz="5300" b="1" dirty="0">
              <a:latin typeface="Abadi MT Condensed Light" charset="0"/>
              <a:ea typeface="Abadi MT Condensed Light" charset="0"/>
              <a:cs typeface="Abadi MT Condensed Light" charset="0"/>
            </a:endParaRPr>
          </a:p>
          <a:p>
            <a:pPr marL="0" indent="0">
              <a:buNone/>
            </a:pP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rol</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rsrc1, rsrc2</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ror</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rsrc1, rsrc2</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a:latin typeface="Abadi MT Condensed Light" charset="0"/>
                <a:ea typeface="Abadi MT Condensed Light" charset="0"/>
                <a:cs typeface="Abadi MT Condensed Light" charset="0"/>
              </a:rPr>
              <a:t>li        </a:t>
            </a:r>
            <a:r>
              <a:rPr lang="en-US" altLang="zh-CN" sz="5300" b="1" dirty="0" err="1">
                <a:latin typeface="Abadi MT Condensed Light" charset="0"/>
                <a:ea typeface="Abadi MT Condensed Light" charset="0"/>
                <a:cs typeface="Abadi MT Condensed Light" charset="0"/>
              </a:rPr>
              <a:t>rdest</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imm</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sd</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rsrc</a:t>
            </a:r>
            <a:r>
              <a:rPr lang="en-US" altLang="zh-CN" sz="5300" b="1" dirty="0">
                <a:latin typeface="Abadi MT Condensed Light" charset="0"/>
                <a:ea typeface="Abadi MT Condensed Light" charset="0"/>
                <a:cs typeface="Abadi MT Condensed Light" charset="0"/>
              </a:rPr>
              <a:t>,  address</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ush</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rsrc</a:t>
            </a:r>
            <a:r>
              <a:rPr lang="en-US" altLang="zh-CN" sz="5300" b="1" dirty="0">
                <a:latin typeface="Abadi MT Condensed Light" charset="0"/>
                <a:ea typeface="Abadi MT Condensed Light" charset="0"/>
                <a:cs typeface="Abadi MT Condensed Light" charset="0"/>
              </a:rPr>
              <a:t>, address</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usw</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rsrc</a:t>
            </a:r>
            <a:r>
              <a:rPr lang="en-US" altLang="zh-CN" sz="5300" b="1" dirty="0">
                <a:latin typeface="Abadi MT Condensed Light" charset="0"/>
                <a:ea typeface="Abadi MT Condensed Light" charset="0"/>
                <a:cs typeface="Abadi MT Condensed Light" charset="0"/>
              </a:rPr>
              <a:t>, address</a:t>
            </a:r>
            <a:endParaRPr lang="en-US" altLang="zh-CN" sz="5300" b="1" dirty="0">
              <a:latin typeface="Abadi MT Condensed Light" charset="0"/>
              <a:ea typeface="Abadi MT Condensed Light" charset="0"/>
              <a:cs typeface="Abadi MT Condensed Light" charset="0"/>
            </a:endParaRPr>
          </a:p>
          <a:p>
            <a:pPr marL="0" indent="0">
              <a:buNone/>
            </a:pP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a:latin typeface="Abadi MT Condensed Light" charset="0"/>
                <a:ea typeface="Abadi MT Condensed Light" charset="0"/>
                <a:cs typeface="Abadi MT Condensed Light" charset="0"/>
              </a:rPr>
              <a:t>b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beqz</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rsrc</a:t>
            </a:r>
            <a:r>
              <a:rPr lang="en-US" altLang="zh-CN" sz="5300" b="1" dirty="0">
                <a:latin typeface="Abadi MT Condensed Light" charset="0"/>
                <a:ea typeface="Abadi MT Condensed Light" charset="0"/>
                <a:cs typeface="Abadi MT Condensed Light" charset="0"/>
              </a:rPr>
              <a:t>,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bge</a:t>
            </a:r>
            <a:r>
              <a:rPr lang="en-US" altLang="zh-CN" sz="5300" b="1" dirty="0">
                <a:latin typeface="Abadi MT Condensed Light" charset="0"/>
                <a:ea typeface="Abadi MT Condensed Light" charset="0"/>
                <a:cs typeface="Abadi MT Condensed Light" charset="0"/>
              </a:rPr>
              <a:t>    rsrc1, rsrc2,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bgeu</a:t>
            </a:r>
            <a:r>
              <a:rPr lang="en-US" altLang="zh-CN" sz="5300" b="1" dirty="0">
                <a:latin typeface="Abadi MT Condensed Light" charset="0"/>
                <a:ea typeface="Abadi MT Condensed Light" charset="0"/>
                <a:cs typeface="Abadi MT Condensed Light" charset="0"/>
              </a:rPr>
              <a:t>  rsrc1, rsrc2,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bgt</a:t>
            </a:r>
            <a:r>
              <a:rPr lang="en-US" altLang="zh-CN" sz="5300" b="1" dirty="0">
                <a:latin typeface="Abadi MT Condensed Light" charset="0"/>
                <a:ea typeface="Abadi MT Condensed Light" charset="0"/>
                <a:cs typeface="Abadi MT Condensed Light" charset="0"/>
              </a:rPr>
              <a:t>     rsrc1, rsrc2,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bgtu</a:t>
            </a:r>
            <a:r>
              <a:rPr lang="en-US" altLang="zh-CN" sz="5300" b="1" dirty="0">
                <a:latin typeface="Abadi MT Condensed Light" charset="0"/>
                <a:ea typeface="Abadi MT Condensed Light" charset="0"/>
                <a:cs typeface="Abadi MT Condensed Light" charset="0"/>
              </a:rPr>
              <a:t>   rsrc1, rsrc2,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ble</a:t>
            </a:r>
            <a:r>
              <a:rPr lang="en-US" altLang="zh-CN" sz="5300" b="1" dirty="0">
                <a:latin typeface="Abadi MT Condensed Light" charset="0"/>
                <a:ea typeface="Abadi MT Condensed Light" charset="0"/>
                <a:cs typeface="Abadi MT Condensed Light" charset="0"/>
              </a:rPr>
              <a:t>     rsrc1, rsrc2,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a:latin typeface="Abadi MT Condensed Light" charset="0"/>
                <a:ea typeface="Abadi MT Condensed Light" charset="0"/>
                <a:cs typeface="Abadi MT Condensed Light" charset="0"/>
              </a:rPr>
              <a:t>bleu   rsrc1, rsrc2,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blt</a:t>
            </a:r>
            <a:r>
              <a:rPr lang="en-US" altLang="zh-CN" sz="5300" b="1" dirty="0">
                <a:latin typeface="Abadi MT Condensed Light" charset="0"/>
                <a:ea typeface="Abadi MT Condensed Light" charset="0"/>
                <a:cs typeface="Abadi MT Condensed Light" charset="0"/>
              </a:rPr>
              <a:t>      rsrc1, rsrc2,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bltu</a:t>
            </a:r>
            <a:r>
              <a:rPr lang="en-US" altLang="zh-CN" sz="5300" b="1" dirty="0">
                <a:latin typeface="Abadi MT Condensed Light" charset="0"/>
                <a:ea typeface="Abadi MT Condensed Light" charset="0"/>
                <a:cs typeface="Abadi MT Condensed Light" charset="0"/>
              </a:rPr>
              <a:t>    rsrc1, rsrc2, label</a:t>
            </a:r>
            <a:endParaRPr lang="en-US" altLang="zh-CN" sz="5300" b="1" dirty="0">
              <a:latin typeface="Abadi MT Condensed Light" charset="0"/>
              <a:ea typeface="Abadi MT Condensed Light" charset="0"/>
              <a:cs typeface="Abadi MT Condensed Light" charset="0"/>
            </a:endParaRPr>
          </a:p>
          <a:p>
            <a:pPr marL="0" indent="0">
              <a:buNone/>
            </a:pPr>
            <a:r>
              <a:rPr lang="en-US" altLang="zh-CN" sz="5300" b="1" dirty="0" err="1">
                <a:latin typeface="Abadi MT Condensed Light" charset="0"/>
                <a:ea typeface="Abadi MT Condensed Light" charset="0"/>
                <a:cs typeface="Abadi MT Condensed Light" charset="0"/>
              </a:rPr>
              <a:t>bnez</a:t>
            </a:r>
            <a:r>
              <a:rPr lang="en-US" altLang="zh-CN" sz="5300" b="1" dirty="0">
                <a:latin typeface="Abadi MT Condensed Light" charset="0"/>
                <a:ea typeface="Abadi MT Condensed Light" charset="0"/>
                <a:cs typeface="Abadi MT Condensed Light" charset="0"/>
              </a:rPr>
              <a:t>   </a:t>
            </a:r>
            <a:r>
              <a:rPr lang="en-US" altLang="zh-CN" sz="5300" b="1" dirty="0" err="1">
                <a:latin typeface="Abadi MT Condensed Light" charset="0"/>
                <a:ea typeface="Abadi MT Condensed Light" charset="0"/>
                <a:cs typeface="Abadi MT Condensed Light" charset="0"/>
              </a:rPr>
              <a:t>rsrc</a:t>
            </a:r>
            <a:r>
              <a:rPr lang="en-US" altLang="zh-CN" sz="5300" b="1" dirty="0">
                <a:latin typeface="Abadi MT Condensed Light" charset="0"/>
                <a:ea typeface="Abadi MT Condensed Light" charset="0"/>
                <a:cs typeface="Abadi MT Condensed Light" charset="0"/>
              </a:rPr>
              <a:t>. label</a:t>
            </a:r>
            <a:endParaRPr lang="en-US" altLang="zh-CN" sz="5300" b="1" dirty="0">
              <a:latin typeface="Abadi MT Condensed Light" charset="0"/>
              <a:ea typeface="Abadi MT Condensed Light" charset="0"/>
              <a:cs typeface="Abadi MT Condensed Light" charset="0"/>
            </a:endParaRPr>
          </a:p>
          <a:p>
            <a:pPr marL="0" indent="0">
              <a:buNone/>
            </a:pPr>
            <a:endParaRPr lang="en-US" altLang="zh-CN" b="1" dirty="0">
              <a:solidFill>
                <a:srgbClr val="0000CC"/>
              </a:solidFill>
              <a:latin typeface="Abadi MT Condensed Light" charset="0"/>
              <a:ea typeface="Abadi MT Condensed Light" charset="0"/>
              <a:cs typeface="Abadi MT Condensed Light" charset="0"/>
            </a:endParaRPr>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err="1">
                <a:solidFill>
                  <a:srgbClr val="F2F2F2"/>
                </a:solidFill>
                <a:ea typeface="华文中宋" panose="02010600040101010101" pitchFamily="2" charset="-122"/>
              </a:rPr>
              <a:t>Pseudoinstruction</a:t>
            </a:r>
            <a:endParaRPr lang="en-US" dirty="0"/>
          </a:p>
        </p:txBody>
      </p:sp>
      <p:sp>
        <p:nvSpPr>
          <p:cNvPr id="7" name="Content Placeholder 6"/>
          <p:cNvSpPr>
            <a:spLocks noGrp="1"/>
          </p:cNvSpPr>
          <p:nvPr>
            <p:ph sz="quarter" idx="13"/>
          </p:nvPr>
        </p:nvSpPr>
        <p:spPr/>
        <p:txBody>
          <a:bodyPr/>
          <a:lstStyle/>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5" name="组合 4"/>
          <p:cNvGrpSpPr/>
          <p:nvPr/>
        </p:nvGrpSpPr>
        <p:grpSpPr bwMode="auto">
          <a:xfrm>
            <a:off x="0" y="20053"/>
            <a:ext cx="9180513" cy="923763"/>
            <a:chOff x="0" y="216059"/>
            <a:chExt cx="9180000" cy="923305"/>
          </a:xfrm>
        </p:grpSpPr>
        <p:sp>
          <p:nvSpPr>
            <p:cNvPr id="6" name="矩形 5"/>
            <p:cNvSpPr/>
            <p:nvPr/>
          </p:nvSpPr>
          <p:spPr bwMode="auto">
            <a:xfrm>
              <a:off x="0" y="994974"/>
              <a:ext cx="9180000" cy="144390"/>
            </a:xfrm>
            <a:prstGeom prst="rect">
              <a:avLst/>
            </a:prstGeom>
            <a:solidFill>
              <a:schemeClr val="bg1">
                <a:lumMod val="50000"/>
              </a:schemeClr>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pPr algn="ctr" eaLnBrk="0" fontAlgn="auto" hangingPunct="0">
                <a:spcBef>
                  <a:spcPts val="0"/>
                </a:spcBef>
                <a:spcAft>
                  <a:spcPts val="0"/>
                </a:spcAft>
                <a:defRPr/>
              </a:pPr>
              <a:endParaRPr lang="zh-CN" altLang="en-US" sz="2800">
                <a:latin typeface="Times New Roman" panose="02020603050405020304" pitchFamily="18" charset="0"/>
                <a:ea typeface="+mn-ea"/>
              </a:endParaRPr>
            </a:p>
          </p:txBody>
        </p:sp>
        <p:sp>
          <p:nvSpPr>
            <p:cNvPr id="7" name="椭圆 6"/>
            <p:cNvSpPr/>
            <p:nvPr/>
          </p:nvSpPr>
          <p:spPr bwMode="auto">
            <a:xfrm>
              <a:off x="390503" y="975934"/>
              <a:ext cx="130168" cy="128523"/>
            </a:xfrm>
            <a:prstGeom prst="ellipse">
              <a:avLst/>
            </a:prstGeom>
            <a:solidFill>
              <a:schemeClr val="bg1"/>
            </a:solidFill>
            <a:ln w="19050" cap="flat" cmpd="sng" algn="ctr">
              <a:noFill/>
              <a:prstDash val="solid"/>
              <a:round/>
              <a:headEnd type="none" w="med" len="med"/>
              <a:tailEnd type="none" w="med" len="med"/>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pPr algn="ctr" eaLnBrk="0" fontAlgn="auto" hangingPunct="0">
                <a:spcBef>
                  <a:spcPts val="0"/>
                </a:spcBef>
                <a:spcAft>
                  <a:spcPts val="0"/>
                </a:spcAft>
                <a:defRPr/>
              </a:pPr>
              <a:endParaRPr lang="zh-CN" altLang="en-US" sz="2800" dirty="0">
                <a:solidFill>
                  <a:schemeClr val="bg1">
                    <a:lumMod val="95000"/>
                  </a:schemeClr>
                </a:solidFill>
                <a:latin typeface="Times New Roman" panose="02020603050405020304" pitchFamily="18" charset="0"/>
                <a:ea typeface="+mn-ea"/>
              </a:endParaRPr>
            </a:p>
          </p:txBody>
        </p:sp>
        <p:sp>
          <p:nvSpPr>
            <p:cNvPr id="8" name="AutoShape 5"/>
            <p:cNvSpPr>
              <a:spLocks noChangeArrowheads="1"/>
            </p:cNvSpPr>
            <p:nvPr/>
          </p:nvSpPr>
          <p:spPr bwMode="auto">
            <a:xfrm>
              <a:off x="228587" y="216059"/>
              <a:ext cx="869901" cy="720365"/>
            </a:xfrm>
            <a:prstGeom prst="wedgeEllipseCallout">
              <a:avLst>
                <a:gd name="adj1" fmla="val -24795"/>
                <a:gd name="adj2" fmla="val 62225"/>
              </a:avLst>
            </a:prstGeom>
            <a:solidFill>
              <a:srgbClr val="333399"/>
            </a:solidFill>
            <a:ln w="9525" algn="ctr">
              <a:noFill/>
              <a:miter lim="800000"/>
            </a:ln>
            <a:effectLst>
              <a:prstShdw prst="shdw17" dist="17961" dir="2700000">
                <a:schemeClr val="bg1">
                  <a:gamma/>
                  <a:shade val="60000"/>
                  <a:invGamma/>
                </a:schemeClr>
              </a:prstShdw>
            </a:effectLst>
          </p:spPr>
          <p:txBody>
            <a:bodyPr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pPr algn="ctr" fontAlgn="auto">
                <a:lnSpc>
                  <a:spcPct val="120000"/>
                </a:lnSpc>
                <a:spcBef>
                  <a:spcPts val="0"/>
                </a:spcBef>
                <a:spcAft>
                  <a:spcPts val="0"/>
                </a:spcAft>
                <a:defRPr/>
              </a:pPr>
              <a:r>
                <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rPr>
                <a:t>3</a:t>
              </a:r>
              <a:endParaRPr lang="en-US" altLang="zh-CN" sz="24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燕尾形 29"/>
            <p:cNvSpPr>
              <a:spLocks noChangeArrowheads="1"/>
            </p:cNvSpPr>
            <p:nvPr/>
          </p:nvSpPr>
          <p:spPr bwMode="auto">
            <a:xfrm>
              <a:off x="925778" y="266675"/>
              <a:ext cx="7603065" cy="649281"/>
            </a:xfrm>
            <a:prstGeom prst="chevron">
              <a:avLst>
                <a:gd name="adj" fmla="val 49993"/>
              </a:avLst>
            </a:prstGeom>
            <a:solidFill>
              <a:srgbClr val="333399"/>
            </a:solidFill>
            <a:ln>
              <a:noFill/>
            </a:ln>
            <a:extLst>
              <a:ext uri="{91240B29-F687-4F45-9708-019B960494DF}">
                <a14:hiddenLine xmlns:a14="http://schemas.microsoft.com/office/drawing/2010/main" w="19050">
                  <a:solidFill>
                    <a:srgbClr val="000000"/>
                  </a:solidFill>
                  <a:round/>
                </a14:hiddenLine>
              </a:ext>
            </a:ex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pPr algn="just" eaLnBrk="0" hangingPunct="0"/>
              <a:r>
                <a:rPr lang="en-US" altLang="zh-CN" sz="2800" b="1" dirty="0">
                  <a:solidFill>
                    <a:srgbClr val="F2F2F2"/>
                  </a:solidFill>
                  <a:ea typeface="华文中宋" panose="02010600040101010101" pitchFamily="2" charset="-122"/>
                </a:rPr>
                <a:t>Machine Language-Instruction Format</a:t>
              </a:r>
              <a:endParaRPr lang="en-US" altLang="zh-CN" sz="2800" b="1" dirty="0">
                <a:solidFill>
                  <a:srgbClr val="F2F2F2"/>
                </a:solidFill>
                <a:ea typeface="华文中宋" panose="02010600040101010101" pitchFamily="2" charset="-122"/>
              </a:endParaRPr>
            </a:p>
          </p:txBody>
        </p:sp>
      </p:grpSp>
      <p:pic>
        <p:nvPicPr>
          <p:cNvPr id="10" name="图片 9"/>
          <p:cNvPicPr>
            <a:picLocks noChangeAspect="1"/>
          </p:cNvPicPr>
          <p:nvPr/>
        </p:nvPicPr>
        <p:blipFill>
          <a:blip r:embed="rId1"/>
          <a:stretch>
            <a:fillRect/>
          </a:stretch>
        </p:blipFill>
        <p:spPr>
          <a:xfrm>
            <a:off x="18659" y="2209800"/>
            <a:ext cx="9161854" cy="2116080"/>
          </a:xfrm>
          <a:prstGeom prst="rect">
            <a:avLst/>
          </a:prstGeom>
        </p:spPr>
      </p:pic>
      <p:sp>
        <p:nvSpPr>
          <p:cNvPr id="2" name="Date Placeholder 1"/>
          <p:cNvSpPr>
            <a:spLocks noGrp="1"/>
          </p:cNvSpPr>
          <p:nvPr>
            <p:ph type="dt" sz="half" idx="10"/>
          </p:nvPr>
        </p:nvSpPr>
        <p:spPr/>
        <p:txBody>
          <a:bodyPr/>
          <a:lstStyle/>
          <a:p>
            <a:r>
              <a:rPr lang="en-US" altLang="zh-CN"/>
              <a:t>COaA, LEC06 MIPS ISA</a:t>
            </a:r>
            <a:endParaRPr lang="zh-CN" altLang="en-US"/>
          </a:p>
        </p:txBody>
      </p:sp>
      <p:sp>
        <p:nvSpPr>
          <p:cNvPr id="3" name="Footer Placeholder 2"/>
          <p:cNvSpPr>
            <a:spLocks noGrp="1"/>
          </p:cNvSpPr>
          <p:nvPr>
            <p:ph type="ftr" sz="quarter" idx="11"/>
          </p:nvPr>
        </p:nvSpPr>
        <p:spPr/>
        <p:txBody>
          <a:bodyPr/>
          <a:lstStyle/>
          <a:p>
            <a:r>
              <a:rPr lang="en-US" altLang="zh-CN"/>
              <a:t>Northwestern Polytechnical University</a:t>
            </a:r>
            <a:endParaRPr lang="zh-CN" altLang="en-US"/>
          </a:p>
        </p:txBody>
      </p:sp>
      <p:sp>
        <p:nvSpPr>
          <p:cNvPr id="4" name="Slide Number Placeholder 3"/>
          <p:cNvSpPr>
            <a:spLocks noGrp="1"/>
          </p:cNvSpPr>
          <p:nvPr>
            <p:ph type="sldNum" sz="quarter" idx="12"/>
          </p:nvPr>
        </p:nvSpPr>
        <p:spPr/>
        <p:txBody>
          <a:bodyPr/>
          <a:lstStyle/>
          <a:p>
            <a:fld id="{B7A5BFCD-2DD0-1B4A-A6AE-A25793FF7F06}" type="slidenum">
              <a:rPr lang="zh-CN" altLang="en-US" smtClean="0"/>
            </a:fld>
            <a:endParaRPr lang="zh-CN" altLang="en-US"/>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altLang="en-US" b="1" dirty="0">
                <a:solidFill>
                  <a:srgbClr val="3333CC"/>
                </a:solidFill>
                <a:effectLst>
                  <a:outerShdw blurRad="38100" dist="25400" dir="5400000" algn="ctr" rotWithShape="0">
                    <a:srgbClr val="6E747A">
                      <a:alpha val="43000"/>
                    </a:srgbClr>
                  </a:outerShdw>
                </a:effectLst>
              </a:rPr>
              <a:t>Register and Memory Organization of MIPS</a:t>
            </a:r>
            <a:endParaRPr lang="en-US" altLang="en-US" b="1" dirty="0">
              <a:solidFill>
                <a:srgbClr val="3333CC"/>
              </a:solidFill>
              <a:effectLst>
                <a:outerShdw blurRad="38100" dist="25400" dir="5400000" algn="ctr" rotWithShape="0">
                  <a:srgbClr val="6E747A">
                    <a:alpha val="43000"/>
                  </a:srgbClr>
                </a:outerShdw>
              </a:effectLst>
              <a:ea typeface="黑体" panose="02010609060101010101" pitchFamily="49" charset="-122"/>
              <a:cs typeface="Times New Roman" panose="02020603050405020304" pitchFamily="18" charset="0"/>
              <a:sym typeface="+mn-ea"/>
            </a:endParaRPr>
          </a:p>
          <a:p>
            <a:r>
              <a:rPr lang="en-US" altLang="en-US" b="1" dirty="0">
                <a:solidFill>
                  <a:srgbClr val="3333CC"/>
                </a:solidFill>
                <a:effectLst>
                  <a:outerShdw blurRad="38100" dist="25400" dir="5400000" algn="ctr" rotWithShape="0">
                    <a:srgbClr val="6E747A">
                      <a:alpha val="43000"/>
                    </a:srgbClr>
                  </a:outerShdw>
                </a:effectLst>
                <a:sym typeface="+mn-ea"/>
              </a:rPr>
              <a:t>Typical Instructions</a:t>
            </a:r>
            <a:endParaRPr lang="en-US" altLang="en-US" b="1" dirty="0">
              <a:solidFill>
                <a:srgbClr val="3333CC"/>
              </a:solidFill>
              <a:effectLst>
                <a:outerShdw blurRad="38100" dist="25400" dir="5400000" algn="ctr" rotWithShape="0">
                  <a:srgbClr val="6E747A">
                    <a:alpha val="43000"/>
                  </a:srgbClr>
                </a:outerShdw>
              </a:effectLst>
              <a:sym typeface="+mn-ea"/>
            </a:endParaRPr>
          </a:p>
          <a:p>
            <a:r>
              <a:rPr lang="en-US" altLang="en-US" b="1" dirty="0">
                <a:solidFill>
                  <a:srgbClr val="3333CC"/>
                </a:solidFill>
                <a:effectLst>
                  <a:outerShdw blurRad="38100" dist="25400" dir="5400000" algn="ctr" rotWithShape="0">
                    <a:srgbClr val="6E747A">
                      <a:alpha val="43000"/>
                    </a:srgbClr>
                  </a:outerShdw>
                </a:effectLst>
              </a:rPr>
              <a:t>Machine Language</a:t>
            </a:r>
            <a:endParaRPr lang="en-US" altLang="en-US" b="1" dirty="0">
              <a:solidFill>
                <a:srgbClr val="3333CC"/>
              </a:solidFill>
              <a:effectLst>
                <a:outerShdw blurRad="38100" dist="25400" dir="5400000" algn="ctr" rotWithShape="0">
                  <a:srgbClr val="6E747A">
                    <a:alpha val="43000"/>
                  </a:srgbClr>
                </a:outerShdw>
              </a:effectLst>
            </a:endParaRPr>
          </a:p>
          <a:p>
            <a:r>
              <a:rPr lang="en-US" altLang="en-US" b="1" dirty="0">
                <a:solidFill>
                  <a:srgbClr val="3333CC"/>
                </a:solidFill>
                <a:effectLst>
                  <a:outerShdw blurRad="38100" dist="25400" dir="5400000" algn="ctr" rotWithShape="0">
                    <a:srgbClr val="6E747A">
                      <a:alpha val="43000"/>
                    </a:srgbClr>
                  </a:outerShdw>
                </a:effectLst>
              </a:rPr>
              <a:t>Programming with MIPS instructions</a:t>
            </a:r>
            <a:endParaRPr lang="en-US" altLang="en-US" b="1" dirty="0">
              <a:solidFill>
                <a:srgbClr val="3333CC"/>
              </a:solidFill>
              <a:effectLst>
                <a:outerShdw blurRad="38100" dist="25400" dir="5400000" algn="ctr" rotWithShape="0">
                  <a:srgbClr val="6E747A">
                    <a:alpha val="43000"/>
                  </a:srgbClr>
                </a:outerShdw>
              </a:effectLst>
            </a:endParaRPr>
          </a:p>
          <a:p>
            <a:pPr lvl="1"/>
            <a:r>
              <a:rPr lang="en-US" b="1" dirty="0">
                <a:solidFill>
                  <a:srgbClr val="3333CC"/>
                </a:solidFill>
                <a:effectLst>
                  <a:outerShdw blurRad="38100" dist="25400" dir="5400000" algn="ctr" rotWithShape="0">
                    <a:srgbClr val="6E747A">
                      <a:alpha val="43000"/>
                    </a:srgbClr>
                  </a:outerShdw>
                </a:effectLst>
              </a:rPr>
              <a:t>Loop</a:t>
            </a:r>
            <a:endParaRPr lang="en-US" b="1" dirty="0">
              <a:solidFill>
                <a:srgbClr val="3333CC"/>
              </a:solidFill>
              <a:effectLst>
                <a:outerShdw blurRad="38100" dist="25400" dir="5400000" algn="ctr" rotWithShape="0">
                  <a:srgbClr val="6E747A">
                    <a:alpha val="43000"/>
                  </a:srgbClr>
                </a:outerShdw>
              </a:effectLst>
            </a:endParaRPr>
          </a:p>
          <a:p>
            <a:pPr lvl="1"/>
            <a:r>
              <a:rPr lang="en-US" b="1" dirty="0">
                <a:solidFill>
                  <a:srgbClr val="3333CC"/>
                </a:solidFill>
                <a:effectLst>
                  <a:outerShdw blurRad="38100" dist="25400" dir="5400000" algn="ctr" rotWithShape="0">
                    <a:srgbClr val="6E747A">
                      <a:alpha val="43000"/>
                    </a:srgbClr>
                  </a:outerShdw>
                </a:effectLst>
              </a:rPr>
              <a:t>Call-return</a:t>
            </a:r>
            <a:endParaRPr lang="en-US" b="1" dirty="0">
              <a:solidFill>
                <a:srgbClr val="3333CC"/>
              </a:solidFill>
              <a:effectLst>
                <a:outerShdw blurRad="38100" dist="25400" dir="5400000" algn="ctr" rotWithShape="0">
                  <a:srgbClr val="6E747A">
                    <a:alpha val="43000"/>
                  </a:srgbClr>
                </a:outerShdw>
              </a:effectLst>
            </a:endParaRPr>
          </a:p>
          <a:p>
            <a:pPr lvl="1"/>
            <a:r>
              <a:rPr lang="en-US" b="1" dirty="0">
                <a:solidFill>
                  <a:srgbClr val="3333CC"/>
                </a:solidFill>
                <a:effectLst>
                  <a:outerShdw blurRad="38100" dist="25400" dir="5400000" algn="ctr" rotWithShape="0">
                    <a:srgbClr val="6E747A">
                      <a:alpha val="43000"/>
                    </a:srgbClr>
                  </a:outerShdw>
                </a:effectLst>
              </a:rPr>
              <a:t>Parallel Synchronous</a:t>
            </a:r>
            <a:endParaRPr lang="en-US" b="1" dirty="0">
              <a:solidFill>
                <a:srgbClr val="3333CC"/>
              </a:solidFill>
              <a:effectLst>
                <a:outerShdw blurRad="38100" dist="25400" dir="5400000" algn="ctr" rotWithShape="0">
                  <a:srgbClr val="6E747A">
                    <a:alpha val="43000"/>
                  </a:srgbClr>
                </a:outerShdw>
              </a:effectLst>
            </a:endParaRPr>
          </a:p>
          <a:p>
            <a:pPr lvl="1"/>
            <a:r>
              <a:rPr lang="en-US" b="1" dirty="0">
                <a:solidFill>
                  <a:srgbClr val="3333CC"/>
                </a:solidFill>
                <a:effectLst>
                  <a:outerShdw blurRad="38100" dist="25400" dir="5400000" algn="ctr" rotWithShape="0">
                    <a:srgbClr val="6E747A">
                      <a:alpha val="43000"/>
                    </a:srgbClr>
                  </a:outerShdw>
                </a:effectLst>
              </a:rPr>
              <a:t>Compiling</a:t>
            </a:r>
            <a:endParaRPr lang="en-US" b="1" dirty="0">
              <a:solidFill>
                <a:srgbClr val="3333CC"/>
              </a:solidFill>
              <a:effectLst>
                <a:outerShdw blurRad="38100" dist="25400" dir="5400000" algn="ctr" rotWithShape="0">
                  <a:srgbClr val="6E747A">
                    <a:alpha val="43000"/>
                  </a:srgbClr>
                </a:outerShdw>
              </a:effectLst>
            </a:endParaRPr>
          </a:p>
          <a:p>
            <a:r>
              <a:rPr lang="en-US" b="1" dirty="0">
                <a:solidFill>
                  <a:srgbClr val="3333CC"/>
                </a:solidFill>
                <a:effectLst>
                  <a:outerShdw blurRad="38100" dist="25400" dir="5400000" algn="ctr" rotWithShape="0">
                    <a:srgbClr val="6E747A">
                      <a:alpha val="43000"/>
                    </a:srgbClr>
                  </a:outerShdw>
                </a:effectLst>
              </a:rPr>
              <a:t>CISC vs RISC</a:t>
            </a:r>
            <a:endParaRPr lang="en-US" b="1" dirty="0">
              <a:solidFill>
                <a:srgbClr val="3333CC"/>
              </a:solidFill>
              <a:effectLst>
                <a:outerShdw blurRad="38100" dist="25400" dir="5400000" algn="ctr" rotWithShape="0">
                  <a:srgbClr val="6E747A">
                    <a:alpha val="43000"/>
                  </a:srgbClr>
                </a:outerShdw>
              </a:effectLst>
            </a:endParaRPr>
          </a:p>
          <a:p>
            <a:pPr lvl="1"/>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Outline</a:t>
            </a:r>
            <a:endParaRPr lang="en-US" dirty="0"/>
          </a:p>
        </p:txBody>
      </p:sp>
      <p:sp>
        <p:nvSpPr>
          <p:cNvPr id="7" name="Content Placeholder 6"/>
          <p:cNvSpPr>
            <a:spLocks noGrp="1"/>
          </p:cNvSpPr>
          <p:nvPr>
            <p:ph sz="quarter" idx="13"/>
          </p:nvPr>
        </p:nvSpPr>
        <p:spPr/>
        <p:txBody>
          <a:bodyPr/>
          <a:lstStyle/>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Machine Language </a:t>
            </a:r>
            <a:r>
              <a:rPr lang="en-US" dirty="0"/>
              <a:t>–</a:t>
            </a:r>
            <a:r>
              <a:rPr lang="en-US" dirty="0"/>
              <a:t> Instruction Format</a:t>
            </a:r>
            <a:endParaRPr lang="en-US" dirty="0"/>
          </a:p>
        </p:txBody>
      </p:sp>
      <p:sp>
        <p:nvSpPr>
          <p:cNvPr id="7" name="Content Placeholder 6"/>
          <p:cNvSpPr>
            <a:spLocks noGrp="1"/>
          </p:cNvSpPr>
          <p:nvPr>
            <p:ph sz="quarter" idx="13"/>
          </p:nvPr>
        </p:nvSpPr>
        <p:spPr/>
        <p:txBody>
          <a:bodyPr/>
          <a:lstStyle/>
          <a:p>
            <a:r>
              <a:rPr lang="en-US" dirty="0"/>
              <a:t>3</a:t>
            </a:r>
            <a:endParaRPr lang="en-US" dirty="0"/>
          </a:p>
        </p:txBody>
      </p:sp>
      <p:pic>
        <p:nvPicPr>
          <p:cNvPr id="9" name="Picture 8"/>
          <p:cNvPicPr>
            <a:picLocks noChangeAspect="1"/>
          </p:cNvPicPr>
          <p:nvPr/>
        </p:nvPicPr>
        <p:blipFill>
          <a:blip r:embed="rId1"/>
          <a:stretch>
            <a:fillRect/>
          </a:stretch>
        </p:blipFill>
        <p:spPr>
          <a:xfrm>
            <a:off x="152400" y="1828800"/>
            <a:ext cx="8798169" cy="14478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0825" y="1007266"/>
            <a:ext cx="8642350" cy="1507334"/>
          </a:xfrm>
        </p:spPr>
        <p:txBody>
          <a:bodyPr>
            <a:normAutofit fontScale="85000" lnSpcReduction="20000"/>
          </a:bodyPr>
          <a:lstStyle/>
          <a:p>
            <a:r>
              <a:rPr lang="en-US" dirty="0"/>
              <a:t>Instructions, like registers and words of data, are 32 bits long</a:t>
            </a:r>
            <a:endParaRPr lang="en-US" dirty="0"/>
          </a:p>
          <a:p>
            <a:r>
              <a:rPr lang="en-US" dirty="0"/>
              <a:t>Arithmetic Instruction Format (</a:t>
            </a:r>
            <a:r>
              <a:rPr lang="en-US" dirty="0">
                <a:solidFill>
                  <a:srgbClr val="FF0000"/>
                </a:solidFill>
              </a:rPr>
              <a:t>R</a:t>
            </a:r>
            <a:r>
              <a:rPr lang="en-US" dirty="0"/>
              <a:t> format):</a:t>
            </a:r>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Machine Language-(R-Type)</a:t>
            </a:r>
            <a:endParaRPr lang="en-US" dirty="0"/>
          </a:p>
        </p:txBody>
      </p:sp>
      <p:sp>
        <p:nvSpPr>
          <p:cNvPr id="7" name="Content Placeholder 6"/>
          <p:cNvSpPr>
            <a:spLocks noGrp="1"/>
          </p:cNvSpPr>
          <p:nvPr>
            <p:ph sz="quarter" idx="13"/>
          </p:nvPr>
        </p:nvSpPr>
        <p:spPr/>
        <p:txBody>
          <a:bodyPr/>
          <a:lstStyle/>
          <a:p>
            <a:r>
              <a:rPr lang="en-US" dirty="0"/>
              <a:t>3.1</a:t>
            </a:r>
            <a:endParaRPr lang="en-US" dirty="0"/>
          </a:p>
        </p:txBody>
      </p:sp>
      <p:grpSp>
        <p:nvGrpSpPr>
          <p:cNvPr id="8" name="Group 5"/>
          <p:cNvGrpSpPr/>
          <p:nvPr/>
        </p:nvGrpSpPr>
        <p:grpSpPr bwMode="auto">
          <a:xfrm>
            <a:off x="0" y="3352800"/>
            <a:ext cx="5791200" cy="366713"/>
            <a:chOff x="1056" y="2640"/>
            <a:chExt cx="3648" cy="231"/>
          </a:xfrm>
        </p:grpSpPr>
        <p:sp>
          <p:nvSpPr>
            <p:cNvPr id="9" name="Rectangle 6"/>
            <p:cNvSpPr>
              <a:spLocks noChangeArrowheads="1"/>
            </p:cNvSpPr>
            <p:nvPr/>
          </p:nvSpPr>
          <p:spPr bwMode="auto">
            <a:xfrm>
              <a:off x="1056" y="2640"/>
              <a:ext cx="3648" cy="184"/>
            </a:xfrm>
            <a:prstGeom prst="rect">
              <a:avLst/>
            </a:prstGeom>
            <a:noFill/>
            <a:ln w="12700">
              <a:solidFill>
                <a:schemeClr val="tx1"/>
              </a:solidFill>
              <a:miter lim="800000"/>
            </a:ln>
            <a:effectLst/>
          </p:spPr>
          <p:txBody>
            <a:bodyPr wrap="none" anchor="ctr"/>
            <a:lstStyle/>
            <a:p>
              <a:pPr>
                <a:defRPr/>
              </a:pPr>
              <a:endParaRPr lang="zh-CN" altLang="en-US"/>
            </a:p>
          </p:txBody>
        </p:sp>
        <p:sp>
          <p:nvSpPr>
            <p:cNvPr id="10" name="Line 7"/>
            <p:cNvSpPr>
              <a:spLocks noChangeShapeType="1"/>
            </p:cNvSpPr>
            <p:nvPr/>
          </p:nvSpPr>
          <p:spPr bwMode="auto">
            <a:xfrm>
              <a:off x="1728" y="2640"/>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1" name="Line 8"/>
            <p:cNvSpPr>
              <a:spLocks noChangeShapeType="1"/>
            </p:cNvSpPr>
            <p:nvPr/>
          </p:nvSpPr>
          <p:spPr bwMode="auto">
            <a:xfrm>
              <a:off x="2300" y="2641"/>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2" name="Line 9"/>
            <p:cNvSpPr>
              <a:spLocks noChangeShapeType="1"/>
            </p:cNvSpPr>
            <p:nvPr/>
          </p:nvSpPr>
          <p:spPr bwMode="auto">
            <a:xfrm>
              <a:off x="2876" y="2641"/>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3" name="Line 10"/>
            <p:cNvSpPr>
              <a:spLocks noChangeShapeType="1"/>
            </p:cNvSpPr>
            <p:nvPr/>
          </p:nvSpPr>
          <p:spPr bwMode="auto">
            <a:xfrm>
              <a:off x="3452" y="2641"/>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4" name="Line 11"/>
            <p:cNvSpPr>
              <a:spLocks noChangeShapeType="1"/>
            </p:cNvSpPr>
            <p:nvPr/>
          </p:nvSpPr>
          <p:spPr bwMode="auto">
            <a:xfrm>
              <a:off x="4028" y="2641"/>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5" name="Text Box 12"/>
            <p:cNvSpPr txBox="1">
              <a:spLocks noChangeArrowheads="1"/>
            </p:cNvSpPr>
            <p:nvPr/>
          </p:nvSpPr>
          <p:spPr bwMode="auto">
            <a:xfrm>
              <a:off x="1248" y="2640"/>
              <a:ext cx="3316"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dirty="0">
                  <a:ea typeface="宋体" panose="02010600030101010101" pitchFamily="2" charset="-122"/>
                  <a:cs typeface="宋体" panose="02010600030101010101" pitchFamily="2" charset="-122"/>
                </a:rPr>
                <a:t>op           </a:t>
              </a:r>
              <a:r>
                <a:rPr lang="en-US" altLang="zh-CN" dirty="0" err="1">
                  <a:ea typeface="宋体" panose="02010600030101010101" pitchFamily="2" charset="-122"/>
                  <a:cs typeface="宋体" panose="02010600030101010101" pitchFamily="2" charset="-122"/>
                </a:rPr>
                <a:t>rs</a:t>
              </a:r>
              <a:r>
                <a:rPr lang="en-US" altLang="zh-CN" dirty="0">
                  <a:ea typeface="宋体" panose="02010600030101010101" pitchFamily="2" charset="-122"/>
                  <a:cs typeface="宋体" panose="02010600030101010101" pitchFamily="2" charset="-122"/>
                </a:rPr>
                <a:t>            </a:t>
              </a:r>
              <a:r>
                <a:rPr lang="en-US" altLang="zh-CN" dirty="0" err="1">
                  <a:ea typeface="宋体" panose="02010600030101010101" pitchFamily="2" charset="-122"/>
                  <a:cs typeface="宋体" panose="02010600030101010101" pitchFamily="2" charset="-122"/>
                </a:rPr>
                <a:t>rt</a:t>
              </a:r>
              <a:r>
                <a:rPr lang="en-US" altLang="zh-CN" dirty="0">
                  <a:ea typeface="宋体" panose="02010600030101010101" pitchFamily="2" charset="-122"/>
                  <a:cs typeface="宋体" panose="02010600030101010101" pitchFamily="2" charset="-122"/>
                </a:rPr>
                <a:t>            </a:t>
              </a:r>
              <a:r>
                <a:rPr lang="en-US" altLang="zh-CN" dirty="0" err="1">
                  <a:ea typeface="宋体" panose="02010600030101010101" pitchFamily="2" charset="-122"/>
                  <a:cs typeface="宋体" panose="02010600030101010101" pitchFamily="2" charset="-122"/>
                </a:rPr>
                <a:t>rd</a:t>
              </a:r>
              <a:r>
                <a:rPr lang="en-US" altLang="zh-CN" dirty="0">
                  <a:solidFill>
                    <a:schemeClr val="tx1"/>
                  </a:solidFill>
                  <a:ea typeface="宋体" panose="02010600030101010101" pitchFamily="2" charset="-122"/>
                  <a:cs typeface="宋体" panose="02010600030101010101" pitchFamily="2" charset="-122"/>
                </a:rPr>
                <a:t>        </a:t>
              </a:r>
              <a:r>
                <a:rPr lang="en-US" altLang="zh-CN" dirty="0" err="1">
                  <a:solidFill>
                    <a:schemeClr val="tx1"/>
                  </a:solidFill>
                  <a:ea typeface="宋体" panose="02010600030101010101" pitchFamily="2" charset="-122"/>
                  <a:cs typeface="宋体" panose="02010600030101010101" pitchFamily="2" charset="-122"/>
                </a:rPr>
                <a:t>shamt</a:t>
              </a:r>
              <a:r>
                <a:rPr lang="en-US" altLang="zh-CN" dirty="0">
                  <a:solidFill>
                    <a:schemeClr val="tx1"/>
                  </a:solidFill>
                  <a:ea typeface="宋体" panose="02010600030101010101" pitchFamily="2" charset="-122"/>
                  <a:cs typeface="宋体" panose="02010600030101010101" pitchFamily="2" charset="-122"/>
                </a:rPr>
                <a:t>       </a:t>
              </a:r>
              <a:r>
                <a:rPr lang="en-US" altLang="zh-CN" dirty="0" err="1">
                  <a:ea typeface="宋体" panose="02010600030101010101" pitchFamily="2" charset="-122"/>
                  <a:cs typeface="宋体" panose="02010600030101010101" pitchFamily="2" charset="-122"/>
                </a:rPr>
                <a:t>funct</a:t>
              </a:r>
              <a:endParaRPr lang="en-US" altLang="zh-CN" dirty="0">
                <a:ea typeface="宋体" panose="02010600030101010101" pitchFamily="2" charset="-122"/>
                <a:cs typeface="宋体" panose="02010600030101010101" pitchFamily="2" charset="-122"/>
              </a:endParaRPr>
            </a:p>
          </p:txBody>
        </p:sp>
      </p:grpSp>
      <p:grpSp>
        <p:nvGrpSpPr>
          <p:cNvPr id="16" name="Group 36"/>
          <p:cNvGrpSpPr/>
          <p:nvPr/>
        </p:nvGrpSpPr>
        <p:grpSpPr bwMode="auto">
          <a:xfrm>
            <a:off x="596900" y="2417742"/>
            <a:ext cx="4521200" cy="990600"/>
            <a:chOff x="1488" y="1536"/>
            <a:chExt cx="2848" cy="624"/>
          </a:xfrm>
        </p:grpSpPr>
        <p:sp>
          <p:nvSpPr>
            <p:cNvPr id="17" name="Oval 23"/>
            <p:cNvSpPr>
              <a:spLocks noChangeArrowheads="1"/>
            </p:cNvSpPr>
            <p:nvPr/>
          </p:nvSpPr>
          <p:spPr bwMode="auto">
            <a:xfrm>
              <a:off x="2206" y="1536"/>
              <a:ext cx="384" cy="192"/>
            </a:xfrm>
            <a:prstGeom prst="ellipse">
              <a:avLst/>
            </a:prstGeom>
            <a:noFill/>
            <a:ln w="12700">
              <a:solidFill>
                <a:schemeClr val="accent1"/>
              </a:solidFill>
              <a:round/>
            </a:ln>
            <a:effectLst/>
          </p:spPr>
          <p:txBody>
            <a:bodyPr wrap="none" anchor="ctr"/>
            <a:lstStyle/>
            <a:p>
              <a:pPr>
                <a:defRPr/>
              </a:pPr>
              <a:endParaRPr lang="zh-CN" altLang="en-US"/>
            </a:p>
          </p:txBody>
        </p:sp>
        <p:sp>
          <p:nvSpPr>
            <p:cNvPr id="18" name="Line 24"/>
            <p:cNvSpPr>
              <a:spLocks noChangeShapeType="1"/>
            </p:cNvSpPr>
            <p:nvPr/>
          </p:nvSpPr>
          <p:spPr bwMode="auto">
            <a:xfrm flipH="1">
              <a:off x="1488" y="1728"/>
              <a:ext cx="848" cy="432"/>
            </a:xfrm>
            <a:prstGeom prst="line">
              <a:avLst/>
            </a:prstGeom>
            <a:noFill/>
            <a:ln w="12700">
              <a:solidFill>
                <a:schemeClr val="accent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19" name="Line 25"/>
            <p:cNvSpPr>
              <a:spLocks noChangeShapeType="1"/>
            </p:cNvSpPr>
            <p:nvPr/>
          </p:nvSpPr>
          <p:spPr bwMode="auto">
            <a:xfrm>
              <a:off x="2544" y="1728"/>
              <a:ext cx="1792" cy="420"/>
            </a:xfrm>
            <a:prstGeom prst="line">
              <a:avLst/>
            </a:prstGeom>
            <a:noFill/>
            <a:ln w="12700">
              <a:solidFill>
                <a:schemeClr val="accent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grpSp>
        <p:nvGrpSpPr>
          <p:cNvPr id="20" name="Group 38"/>
          <p:cNvGrpSpPr/>
          <p:nvPr/>
        </p:nvGrpSpPr>
        <p:grpSpPr bwMode="auto">
          <a:xfrm>
            <a:off x="1600200" y="2438400"/>
            <a:ext cx="2514600" cy="914400"/>
            <a:chOff x="2064" y="1536"/>
            <a:chExt cx="1584" cy="576"/>
          </a:xfrm>
        </p:grpSpPr>
        <p:sp>
          <p:nvSpPr>
            <p:cNvPr id="21" name="Oval 27"/>
            <p:cNvSpPr>
              <a:spLocks noChangeArrowheads="1"/>
            </p:cNvSpPr>
            <p:nvPr/>
          </p:nvSpPr>
          <p:spPr bwMode="auto">
            <a:xfrm>
              <a:off x="3216" y="1536"/>
              <a:ext cx="432" cy="192"/>
            </a:xfrm>
            <a:prstGeom prst="ellipse">
              <a:avLst/>
            </a:prstGeom>
            <a:noFill/>
            <a:ln w="12700">
              <a:solidFill>
                <a:schemeClr val="accent1"/>
              </a:solidFill>
              <a:round/>
            </a:ln>
            <a:effectLst/>
          </p:spPr>
          <p:txBody>
            <a:bodyPr wrap="none" anchor="ctr"/>
            <a:lstStyle/>
            <a:p>
              <a:pPr>
                <a:defRPr/>
              </a:pPr>
              <a:endParaRPr lang="zh-CN" altLang="en-US"/>
            </a:p>
          </p:txBody>
        </p:sp>
        <p:sp>
          <p:nvSpPr>
            <p:cNvPr id="22" name="Line 28"/>
            <p:cNvSpPr>
              <a:spLocks noChangeShapeType="1"/>
            </p:cNvSpPr>
            <p:nvPr/>
          </p:nvSpPr>
          <p:spPr bwMode="auto">
            <a:xfrm flipH="1">
              <a:off x="2064" y="1728"/>
              <a:ext cx="1344" cy="384"/>
            </a:xfrm>
            <a:prstGeom prst="line">
              <a:avLst/>
            </a:prstGeom>
            <a:noFill/>
            <a:ln w="12700">
              <a:solidFill>
                <a:schemeClr val="accent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grpSp>
        <p:nvGrpSpPr>
          <p:cNvPr id="23" name="Group 39"/>
          <p:cNvGrpSpPr/>
          <p:nvPr/>
        </p:nvGrpSpPr>
        <p:grpSpPr bwMode="auto">
          <a:xfrm>
            <a:off x="2514600" y="2438400"/>
            <a:ext cx="2514600" cy="914400"/>
            <a:chOff x="2640" y="1536"/>
            <a:chExt cx="1584" cy="576"/>
          </a:xfrm>
        </p:grpSpPr>
        <p:sp>
          <p:nvSpPr>
            <p:cNvPr id="24" name="Oval 30"/>
            <p:cNvSpPr>
              <a:spLocks noChangeArrowheads="1"/>
            </p:cNvSpPr>
            <p:nvPr/>
          </p:nvSpPr>
          <p:spPr bwMode="auto">
            <a:xfrm>
              <a:off x="3792" y="1536"/>
              <a:ext cx="432" cy="192"/>
            </a:xfrm>
            <a:prstGeom prst="ellipse">
              <a:avLst/>
            </a:prstGeom>
            <a:noFill/>
            <a:ln w="12700">
              <a:solidFill>
                <a:schemeClr val="accent1"/>
              </a:solidFill>
              <a:round/>
            </a:ln>
            <a:effectLst/>
          </p:spPr>
          <p:txBody>
            <a:bodyPr wrap="none" anchor="ctr"/>
            <a:lstStyle/>
            <a:p>
              <a:pPr>
                <a:defRPr/>
              </a:pPr>
              <a:endParaRPr lang="zh-CN" altLang="en-US"/>
            </a:p>
          </p:txBody>
        </p:sp>
        <p:sp>
          <p:nvSpPr>
            <p:cNvPr id="25" name="Line 31"/>
            <p:cNvSpPr>
              <a:spLocks noChangeShapeType="1"/>
            </p:cNvSpPr>
            <p:nvPr/>
          </p:nvSpPr>
          <p:spPr bwMode="auto">
            <a:xfrm flipH="1">
              <a:off x="2640" y="1728"/>
              <a:ext cx="1344" cy="384"/>
            </a:xfrm>
            <a:prstGeom prst="line">
              <a:avLst/>
            </a:prstGeom>
            <a:noFill/>
            <a:ln w="12700">
              <a:solidFill>
                <a:schemeClr val="accent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grpSp>
        <p:nvGrpSpPr>
          <p:cNvPr id="26" name="Group 37"/>
          <p:cNvGrpSpPr/>
          <p:nvPr/>
        </p:nvGrpSpPr>
        <p:grpSpPr bwMode="auto">
          <a:xfrm>
            <a:off x="2514600" y="2438400"/>
            <a:ext cx="685800" cy="914400"/>
            <a:chOff x="2688" y="1536"/>
            <a:chExt cx="432" cy="576"/>
          </a:xfrm>
        </p:grpSpPr>
        <p:sp>
          <p:nvSpPr>
            <p:cNvPr id="27" name="Oval 33"/>
            <p:cNvSpPr>
              <a:spLocks noChangeArrowheads="1"/>
            </p:cNvSpPr>
            <p:nvPr/>
          </p:nvSpPr>
          <p:spPr bwMode="auto">
            <a:xfrm>
              <a:off x="2688" y="1536"/>
              <a:ext cx="432" cy="192"/>
            </a:xfrm>
            <a:prstGeom prst="ellipse">
              <a:avLst/>
            </a:prstGeom>
            <a:noFill/>
            <a:ln w="12700">
              <a:solidFill>
                <a:schemeClr val="accent1"/>
              </a:solidFill>
              <a:round/>
            </a:ln>
            <a:effectLst/>
          </p:spPr>
          <p:txBody>
            <a:bodyPr wrap="none" anchor="ctr"/>
            <a:lstStyle/>
            <a:p>
              <a:pPr>
                <a:defRPr/>
              </a:pPr>
              <a:endParaRPr lang="zh-CN" altLang="en-US"/>
            </a:p>
          </p:txBody>
        </p:sp>
        <p:sp>
          <p:nvSpPr>
            <p:cNvPr id="28" name="Line 34"/>
            <p:cNvSpPr>
              <a:spLocks noChangeShapeType="1"/>
            </p:cNvSpPr>
            <p:nvPr/>
          </p:nvSpPr>
          <p:spPr bwMode="auto">
            <a:xfrm>
              <a:off x="2928" y="1728"/>
              <a:ext cx="192" cy="384"/>
            </a:xfrm>
            <a:prstGeom prst="line">
              <a:avLst/>
            </a:prstGeom>
            <a:noFill/>
            <a:ln w="12700">
              <a:solidFill>
                <a:schemeClr val="accent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sp>
        <p:nvSpPr>
          <p:cNvPr id="29" name="Rectangle 35"/>
          <p:cNvSpPr>
            <a:spLocks noChangeArrowheads="1"/>
          </p:cNvSpPr>
          <p:nvPr/>
        </p:nvSpPr>
        <p:spPr bwMode="auto">
          <a:xfrm>
            <a:off x="152400" y="3962400"/>
            <a:ext cx="8991600" cy="2328843"/>
          </a:xfrm>
          <a:prstGeom prst="rect">
            <a:avLst/>
          </a:prstGeom>
          <a:noFill/>
          <a:ln>
            <a:noFill/>
          </a:ln>
          <a:effectLst/>
        </p:spPr>
        <p:txBody>
          <a:bodyPr wrap="square" lIns="63500" tIns="25400" rIns="63500" bIns="25400">
            <a:spAutoFit/>
          </a:bodyPr>
          <a:lstStyle/>
          <a:p>
            <a:pPr marL="287655" indent="-287655">
              <a:lnSpc>
                <a:spcPct val="90000"/>
              </a:lnSpc>
              <a:spcBef>
                <a:spcPct val="40000"/>
              </a:spcBef>
              <a:buClr>
                <a:schemeClr val="accent1"/>
              </a:buClr>
              <a:buSzPct val="75000"/>
              <a:buFont typeface="Wingdings" panose="05000000000000000000" pitchFamily="2" charset="2"/>
              <a:buNone/>
              <a:defRPr/>
            </a:pPr>
            <a:r>
              <a:rPr lang="en-US" altLang="zh-CN" sz="2000" b="1" dirty="0">
                <a:solidFill>
                  <a:schemeClr val="tx1"/>
                </a:solidFill>
              </a:rPr>
              <a:t>op	6-bits	</a:t>
            </a:r>
            <a:r>
              <a:rPr lang="en-US" altLang="zh-CN" sz="2000" b="1" dirty="0">
                <a:solidFill>
                  <a:srgbClr val="FF0000"/>
                </a:solidFill>
              </a:rPr>
              <a:t>op</a:t>
            </a:r>
            <a:r>
              <a:rPr lang="en-US" altLang="zh-CN" sz="2000" b="1" dirty="0">
                <a:solidFill>
                  <a:schemeClr val="tx1"/>
                </a:solidFill>
              </a:rPr>
              <a:t>code that specifies the operation</a:t>
            </a:r>
            <a:endParaRPr lang="en-US" altLang="zh-CN" sz="2000" b="1" dirty="0">
              <a:solidFill>
                <a:schemeClr val="tx1"/>
              </a:solidFill>
            </a:endParaRPr>
          </a:p>
          <a:p>
            <a:pPr marL="287655" indent="-287655">
              <a:lnSpc>
                <a:spcPct val="90000"/>
              </a:lnSpc>
              <a:spcBef>
                <a:spcPct val="40000"/>
              </a:spcBef>
              <a:buClr>
                <a:schemeClr val="accent1"/>
              </a:buClr>
              <a:buSzPct val="75000"/>
              <a:buFont typeface="Wingdings" panose="05000000000000000000" pitchFamily="2" charset="2"/>
              <a:buNone/>
              <a:defRPr/>
            </a:pPr>
            <a:r>
              <a:rPr lang="en-US" altLang="zh-CN" sz="2000" b="1" dirty="0" err="1">
                <a:solidFill>
                  <a:schemeClr val="tx1"/>
                </a:solidFill>
              </a:rPr>
              <a:t>rs</a:t>
            </a:r>
            <a:r>
              <a:rPr lang="en-US" altLang="zh-CN" sz="2000" b="1" dirty="0">
                <a:solidFill>
                  <a:schemeClr val="tx1"/>
                </a:solidFill>
              </a:rPr>
              <a:t>		5-bits	</a:t>
            </a:r>
            <a:r>
              <a:rPr lang="en-US" altLang="zh-CN" sz="2000" b="1" dirty="0">
                <a:solidFill>
                  <a:srgbClr val="FF0000"/>
                </a:solidFill>
              </a:rPr>
              <a:t>r</a:t>
            </a:r>
            <a:r>
              <a:rPr lang="en-US" altLang="zh-CN" sz="2000" b="1" dirty="0">
                <a:solidFill>
                  <a:schemeClr val="tx1"/>
                </a:solidFill>
              </a:rPr>
              <a:t>egister file address of the first </a:t>
            </a:r>
            <a:r>
              <a:rPr lang="en-US" altLang="zh-CN" sz="2000" b="1" dirty="0"/>
              <a:t>s</a:t>
            </a:r>
            <a:r>
              <a:rPr lang="en-US" altLang="zh-CN" sz="2000" b="1" dirty="0">
                <a:solidFill>
                  <a:schemeClr val="tx1"/>
                </a:solidFill>
              </a:rPr>
              <a:t>ource operand</a:t>
            </a:r>
            <a:endParaRPr lang="en-US" altLang="zh-CN" sz="2000" b="1" dirty="0">
              <a:solidFill>
                <a:schemeClr val="tx1"/>
              </a:solidFill>
            </a:endParaRPr>
          </a:p>
          <a:p>
            <a:pPr marL="287655" indent="-287655">
              <a:lnSpc>
                <a:spcPct val="90000"/>
              </a:lnSpc>
              <a:spcBef>
                <a:spcPct val="40000"/>
              </a:spcBef>
              <a:buClr>
                <a:schemeClr val="accent1"/>
              </a:buClr>
              <a:buSzPct val="75000"/>
              <a:buFont typeface="Wingdings" panose="05000000000000000000" pitchFamily="2" charset="2"/>
              <a:buNone/>
              <a:defRPr/>
            </a:pPr>
            <a:r>
              <a:rPr lang="en-US" altLang="zh-CN" sz="2000" b="1" dirty="0" err="1">
                <a:solidFill>
                  <a:schemeClr val="tx1"/>
                </a:solidFill>
              </a:rPr>
              <a:t>rt</a:t>
            </a:r>
            <a:r>
              <a:rPr lang="en-US" altLang="zh-CN" sz="2000" b="1" dirty="0">
                <a:solidFill>
                  <a:schemeClr val="tx1"/>
                </a:solidFill>
              </a:rPr>
              <a:t>		5-bits	</a:t>
            </a:r>
            <a:r>
              <a:rPr lang="en-US" altLang="zh-CN" sz="2000" b="1" dirty="0">
                <a:solidFill>
                  <a:srgbClr val="FF0000"/>
                </a:solidFill>
              </a:rPr>
              <a:t>r</a:t>
            </a:r>
            <a:r>
              <a:rPr lang="en-US" altLang="zh-CN" sz="2000" b="1" dirty="0">
                <a:solidFill>
                  <a:schemeClr val="tx1"/>
                </a:solidFill>
              </a:rPr>
              <a:t>egister file address of the second source operand</a:t>
            </a:r>
            <a:endParaRPr lang="en-US" altLang="zh-CN" sz="2000" b="1" dirty="0">
              <a:solidFill>
                <a:schemeClr val="tx1"/>
              </a:solidFill>
            </a:endParaRPr>
          </a:p>
          <a:p>
            <a:pPr marL="287655" indent="-287655">
              <a:lnSpc>
                <a:spcPct val="90000"/>
              </a:lnSpc>
              <a:spcBef>
                <a:spcPct val="40000"/>
              </a:spcBef>
              <a:buClr>
                <a:schemeClr val="accent1"/>
              </a:buClr>
              <a:buSzPct val="75000"/>
              <a:buFont typeface="Wingdings" panose="05000000000000000000" pitchFamily="2" charset="2"/>
              <a:buNone/>
              <a:defRPr/>
            </a:pPr>
            <a:r>
              <a:rPr lang="en-US" altLang="zh-CN" sz="2000" b="1" dirty="0" err="1">
                <a:solidFill>
                  <a:schemeClr val="tx1"/>
                </a:solidFill>
              </a:rPr>
              <a:t>rd</a:t>
            </a:r>
            <a:r>
              <a:rPr lang="en-US" altLang="zh-CN" sz="2000" b="1" dirty="0">
                <a:solidFill>
                  <a:schemeClr val="tx1"/>
                </a:solidFill>
              </a:rPr>
              <a:t>		5-bits	</a:t>
            </a:r>
            <a:r>
              <a:rPr lang="en-US" altLang="zh-CN" sz="2000" b="1" dirty="0">
                <a:solidFill>
                  <a:srgbClr val="FF0000"/>
                </a:solidFill>
              </a:rPr>
              <a:t>r</a:t>
            </a:r>
            <a:r>
              <a:rPr lang="en-US" altLang="zh-CN" sz="2000" b="1" dirty="0">
                <a:solidFill>
                  <a:schemeClr val="tx1"/>
                </a:solidFill>
              </a:rPr>
              <a:t>egister file address of the result’s </a:t>
            </a:r>
            <a:r>
              <a:rPr lang="en-US" altLang="zh-CN" sz="2000" b="1" dirty="0"/>
              <a:t>d</a:t>
            </a:r>
            <a:r>
              <a:rPr lang="en-US" altLang="zh-CN" sz="2000" b="1" dirty="0">
                <a:solidFill>
                  <a:schemeClr val="tx1"/>
                </a:solidFill>
              </a:rPr>
              <a:t>estination</a:t>
            </a:r>
            <a:endParaRPr lang="en-US" altLang="zh-CN" sz="2000" b="1" dirty="0">
              <a:solidFill>
                <a:schemeClr val="tx1"/>
              </a:solidFill>
            </a:endParaRPr>
          </a:p>
          <a:p>
            <a:pPr marL="287655" indent="-287655">
              <a:lnSpc>
                <a:spcPct val="90000"/>
              </a:lnSpc>
              <a:spcBef>
                <a:spcPct val="40000"/>
              </a:spcBef>
              <a:buClr>
                <a:schemeClr val="accent1"/>
              </a:buClr>
              <a:buSzPct val="75000"/>
              <a:buFont typeface="Wingdings" panose="05000000000000000000" pitchFamily="2" charset="2"/>
              <a:buNone/>
              <a:defRPr/>
            </a:pPr>
            <a:r>
              <a:rPr lang="en-US" altLang="zh-CN" sz="2000" b="1" dirty="0" err="1">
                <a:solidFill>
                  <a:schemeClr val="tx1"/>
                </a:solidFill>
              </a:rPr>
              <a:t>shamt</a:t>
            </a:r>
            <a:r>
              <a:rPr lang="en-US" altLang="zh-CN" sz="2000" b="1" dirty="0">
                <a:solidFill>
                  <a:schemeClr val="tx1"/>
                </a:solidFill>
              </a:rPr>
              <a:t>	5-bits	</a:t>
            </a:r>
            <a:r>
              <a:rPr lang="en-US" altLang="zh-CN" sz="2000" b="1" dirty="0">
                <a:solidFill>
                  <a:srgbClr val="FF0000"/>
                </a:solidFill>
              </a:rPr>
              <a:t>sh</a:t>
            </a:r>
            <a:r>
              <a:rPr lang="en-US" altLang="zh-CN" sz="2000" b="1" dirty="0">
                <a:solidFill>
                  <a:schemeClr val="tx1"/>
                </a:solidFill>
              </a:rPr>
              <a:t>ift </a:t>
            </a:r>
            <a:r>
              <a:rPr lang="en-US" altLang="zh-CN" sz="2000" b="1" dirty="0">
                <a:solidFill>
                  <a:srgbClr val="FF0000"/>
                </a:solidFill>
              </a:rPr>
              <a:t>am</a:t>
            </a:r>
            <a:r>
              <a:rPr lang="en-US" altLang="zh-CN" sz="2000" b="1" dirty="0">
                <a:solidFill>
                  <a:schemeClr val="tx1"/>
                </a:solidFill>
              </a:rPr>
              <a:t>oun</a:t>
            </a:r>
            <a:r>
              <a:rPr lang="en-US" altLang="zh-CN" sz="2000" b="1" dirty="0">
                <a:solidFill>
                  <a:srgbClr val="FF0000"/>
                </a:solidFill>
              </a:rPr>
              <a:t>t</a:t>
            </a:r>
            <a:r>
              <a:rPr lang="en-US" altLang="zh-CN" sz="2000" b="1" dirty="0">
                <a:solidFill>
                  <a:schemeClr val="tx1"/>
                </a:solidFill>
              </a:rPr>
              <a:t> (for shift instructions)</a:t>
            </a:r>
            <a:endParaRPr lang="en-US" altLang="zh-CN" sz="2000" b="1" dirty="0">
              <a:solidFill>
                <a:schemeClr val="tx1"/>
              </a:solidFill>
            </a:endParaRPr>
          </a:p>
          <a:p>
            <a:pPr marL="287655" indent="-287655">
              <a:lnSpc>
                <a:spcPct val="90000"/>
              </a:lnSpc>
              <a:spcBef>
                <a:spcPct val="40000"/>
              </a:spcBef>
              <a:buClr>
                <a:schemeClr val="accent1"/>
              </a:buClr>
              <a:buSzPct val="75000"/>
              <a:buFont typeface="Wingdings" panose="05000000000000000000" pitchFamily="2" charset="2"/>
              <a:buNone/>
              <a:defRPr/>
            </a:pPr>
            <a:r>
              <a:rPr lang="en-US" altLang="zh-CN" sz="2000" b="1" dirty="0" err="1">
                <a:solidFill>
                  <a:schemeClr val="tx1"/>
                </a:solidFill>
              </a:rPr>
              <a:t>funct</a:t>
            </a:r>
            <a:r>
              <a:rPr lang="en-US" altLang="zh-CN" sz="2000" b="1" dirty="0">
                <a:solidFill>
                  <a:schemeClr val="tx1"/>
                </a:solidFill>
              </a:rPr>
              <a:t>	6-bits	</a:t>
            </a:r>
            <a:r>
              <a:rPr lang="en-US" altLang="zh-CN" sz="2000" b="1" dirty="0">
                <a:solidFill>
                  <a:srgbClr val="FF0000"/>
                </a:solidFill>
              </a:rPr>
              <a:t>funct</a:t>
            </a:r>
            <a:r>
              <a:rPr lang="en-US" altLang="zh-CN" sz="2000" b="1" dirty="0">
                <a:solidFill>
                  <a:schemeClr val="tx1"/>
                </a:solidFill>
              </a:rPr>
              <a:t>ion code augmenting the opcode add</a:t>
            </a:r>
            <a:endParaRPr lang="en-US" altLang="zh-CN" sz="2000" b="1" dirty="0">
              <a:solidFill>
                <a:schemeClr val="tx1"/>
              </a:solidFill>
            </a:endParaRPr>
          </a:p>
        </p:txBody>
      </p:sp>
      <p:sp>
        <p:nvSpPr>
          <p:cNvPr id="30" name="TextBox 29"/>
          <p:cNvSpPr txBox="1">
            <a:spLocks noChangeArrowheads="1"/>
          </p:cNvSpPr>
          <p:nvPr/>
        </p:nvSpPr>
        <p:spPr bwMode="auto">
          <a:xfrm>
            <a:off x="2049463" y="3665538"/>
            <a:ext cx="312737" cy="368300"/>
          </a:xfrm>
          <a:prstGeom prst="rect">
            <a:avLst/>
          </a:prstGeom>
          <a:noFill/>
          <a:ln>
            <a:noFill/>
          </a:ln>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r>
              <a:rPr lang="en-US" altLang="zh-CN" dirty="0">
                <a:solidFill>
                  <a:srgbClr val="FF0000"/>
                </a:solidFill>
              </a:rPr>
              <a:t>6</a:t>
            </a:r>
            <a:endParaRPr lang="zh-CN" altLang="en-US" dirty="0">
              <a:solidFill>
                <a:srgbClr val="FF0000"/>
              </a:solidFill>
            </a:endParaRPr>
          </a:p>
        </p:txBody>
      </p:sp>
      <p:sp>
        <p:nvSpPr>
          <p:cNvPr id="31" name="TextBox 30"/>
          <p:cNvSpPr txBox="1">
            <a:spLocks noChangeArrowheads="1"/>
          </p:cNvSpPr>
          <p:nvPr/>
        </p:nvSpPr>
        <p:spPr bwMode="auto">
          <a:xfrm>
            <a:off x="2965450" y="3663950"/>
            <a:ext cx="314325" cy="368300"/>
          </a:xfrm>
          <a:prstGeom prst="rect">
            <a:avLst/>
          </a:prstGeom>
          <a:noFill/>
          <a:ln>
            <a:noFill/>
          </a:ln>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r>
              <a:rPr lang="en-US" altLang="zh-CN" dirty="0">
                <a:solidFill>
                  <a:srgbClr val="FF0000"/>
                </a:solidFill>
              </a:rPr>
              <a:t>5</a:t>
            </a:r>
            <a:endParaRPr lang="zh-CN" altLang="en-US" dirty="0">
              <a:solidFill>
                <a:srgbClr val="FF0000"/>
              </a:solidFill>
            </a:endParaRPr>
          </a:p>
        </p:txBody>
      </p:sp>
      <p:sp>
        <p:nvSpPr>
          <p:cNvPr id="32" name="TextBox 31"/>
          <p:cNvSpPr txBox="1">
            <a:spLocks noChangeArrowheads="1"/>
          </p:cNvSpPr>
          <p:nvPr/>
        </p:nvSpPr>
        <p:spPr bwMode="auto">
          <a:xfrm>
            <a:off x="4014788" y="3665538"/>
            <a:ext cx="312737" cy="368300"/>
          </a:xfrm>
          <a:prstGeom prst="rect">
            <a:avLst/>
          </a:prstGeom>
          <a:noFill/>
          <a:ln>
            <a:noFill/>
          </a:ln>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r>
              <a:rPr lang="en-US" altLang="zh-CN" dirty="0">
                <a:solidFill>
                  <a:srgbClr val="FF0000"/>
                </a:solidFill>
              </a:rPr>
              <a:t>5</a:t>
            </a:r>
            <a:endParaRPr lang="zh-CN" altLang="en-US" dirty="0">
              <a:solidFill>
                <a:srgbClr val="FF0000"/>
              </a:solidFill>
            </a:endParaRPr>
          </a:p>
        </p:txBody>
      </p:sp>
      <p:sp>
        <p:nvSpPr>
          <p:cNvPr id="33" name="TextBox 32"/>
          <p:cNvSpPr txBox="1">
            <a:spLocks noChangeArrowheads="1"/>
          </p:cNvSpPr>
          <p:nvPr/>
        </p:nvSpPr>
        <p:spPr bwMode="auto">
          <a:xfrm>
            <a:off x="4897438" y="3643313"/>
            <a:ext cx="312737" cy="369887"/>
          </a:xfrm>
          <a:prstGeom prst="rect">
            <a:avLst/>
          </a:prstGeom>
          <a:noFill/>
          <a:ln>
            <a:noFill/>
          </a:ln>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r>
              <a:rPr lang="en-US" altLang="zh-CN" dirty="0">
                <a:solidFill>
                  <a:srgbClr val="FF0000"/>
                </a:solidFill>
              </a:rPr>
              <a:t>5</a:t>
            </a:r>
            <a:endParaRPr lang="zh-CN" altLang="en-US" dirty="0">
              <a:solidFill>
                <a:srgbClr val="FF0000"/>
              </a:solidFill>
            </a:endParaRPr>
          </a:p>
        </p:txBody>
      </p:sp>
      <p:sp>
        <p:nvSpPr>
          <p:cNvPr id="34" name="文本框 1"/>
          <p:cNvSpPr txBox="1"/>
          <p:nvPr/>
        </p:nvSpPr>
        <p:spPr>
          <a:xfrm>
            <a:off x="1631615" y="2357735"/>
            <a:ext cx="794086" cy="461665"/>
          </a:xfrm>
          <a:prstGeom prst="rect">
            <a:avLst/>
          </a:prstGeom>
          <a:noFill/>
        </p:spPr>
        <p:txBody>
          <a:bodyPr wrap="square" rtlCol="0">
            <a:spAutoFit/>
          </a:bodyPr>
          <a:lstStyle/>
          <a:p>
            <a:r>
              <a:rPr lang="en-US" altLang="zh-CN" sz="2400" dirty="0">
                <a:solidFill>
                  <a:srgbClr val="0000CC"/>
                </a:solidFill>
                <a:latin typeface="Abadi MT Condensed Light" charset="0"/>
                <a:ea typeface="Abadi MT Condensed Light" charset="0"/>
                <a:cs typeface="Abadi MT Condensed Light" charset="0"/>
              </a:rPr>
              <a:t>add</a:t>
            </a:r>
            <a:endParaRPr lang="zh-CN" altLang="en-US" sz="2400" dirty="0">
              <a:solidFill>
                <a:srgbClr val="0000CC"/>
              </a:solidFill>
              <a:latin typeface="Abadi MT Condensed Light" charset="0"/>
              <a:ea typeface="Abadi MT Condensed Light" charset="0"/>
              <a:cs typeface="Abadi MT Condensed Light" charset="0"/>
            </a:endParaRPr>
          </a:p>
        </p:txBody>
      </p:sp>
      <p:sp>
        <p:nvSpPr>
          <p:cNvPr id="35" name="文本框 35"/>
          <p:cNvSpPr txBox="1"/>
          <p:nvPr/>
        </p:nvSpPr>
        <p:spPr>
          <a:xfrm>
            <a:off x="2546014" y="2345830"/>
            <a:ext cx="688975" cy="461665"/>
          </a:xfrm>
          <a:prstGeom prst="rect">
            <a:avLst/>
          </a:prstGeom>
          <a:noFill/>
        </p:spPr>
        <p:txBody>
          <a:bodyPr wrap="square" rtlCol="0">
            <a:spAutoFit/>
          </a:bodyPr>
          <a:lstStyle/>
          <a:p>
            <a:r>
              <a:rPr lang="en-US" altLang="zh-CN" sz="2400" dirty="0">
                <a:solidFill>
                  <a:srgbClr val="0000CC"/>
                </a:solidFill>
                <a:latin typeface="Abadi MT Condensed Light" charset="0"/>
                <a:ea typeface="Abadi MT Condensed Light" charset="0"/>
                <a:cs typeface="Abadi MT Condensed Light" charset="0"/>
              </a:rPr>
              <a:t>$t0</a:t>
            </a:r>
            <a:endParaRPr lang="zh-CN" altLang="en-US" sz="2400" dirty="0">
              <a:solidFill>
                <a:srgbClr val="0000CC"/>
              </a:solidFill>
              <a:latin typeface="Abadi MT Condensed Light" charset="0"/>
              <a:ea typeface="Abadi MT Condensed Light" charset="0"/>
              <a:cs typeface="Abadi MT Condensed Light" charset="0"/>
            </a:endParaRPr>
          </a:p>
        </p:txBody>
      </p:sp>
      <p:sp>
        <p:nvSpPr>
          <p:cNvPr id="36" name="文本框 1"/>
          <p:cNvSpPr txBox="1"/>
          <p:nvPr/>
        </p:nvSpPr>
        <p:spPr>
          <a:xfrm>
            <a:off x="3486150" y="2336305"/>
            <a:ext cx="688975" cy="461665"/>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2400" dirty="0">
                <a:solidFill>
                  <a:srgbClr val="0000CC"/>
                </a:solidFill>
                <a:latin typeface="Abadi MT Condensed Light" charset="0"/>
                <a:ea typeface="Abadi MT Condensed Light" charset="0"/>
                <a:cs typeface="Abadi MT Condensed Light" charset="0"/>
              </a:rPr>
              <a:t>$s1</a:t>
            </a:r>
            <a:endParaRPr lang="zh-CN" altLang="en-US" sz="2400" dirty="0">
              <a:solidFill>
                <a:srgbClr val="0000CC"/>
              </a:solidFill>
              <a:latin typeface="Abadi MT Condensed Light" charset="0"/>
              <a:ea typeface="Abadi MT Condensed Light" charset="0"/>
              <a:cs typeface="Abadi MT Condensed Light" charset="0"/>
            </a:endParaRPr>
          </a:p>
        </p:txBody>
      </p:sp>
      <p:sp>
        <p:nvSpPr>
          <p:cNvPr id="37" name="文本框 1"/>
          <p:cNvSpPr txBox="1"/>
          <p:nvPr/>
        </p:nvSpPr>
        <p:spPr>
          <a:xfrm>
            <a:off x="4354512" y="2336304"/>
            <a:ext cx="688975" cy="461665"/>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2400" dirty="0">
                <a:solidFill>
                  <a:srgbClr val="0000CC"/>
                </a:solidFill>
                <a:latin typeface="Abadi MT Condensed Light" charset="0"/>
                <a:ea typeface="Abadi MT Condensed Light" charset="0"/>
                <a:cs typeface="Abadi MT Condensed Light" charset="0"/>
              </a:rPr>
              <a:t>$S2</a:t>
            </a:r>
            <a:endParaRPr lang="zh-CN" altLang="en-US" sz="2400" dirty="0">
              <a:solidFill>
                <a:srgbClr val="0000CC"/>
              </a:solidFill>
              <a:latin typeface="Abadi MT Condensed Light" charset="0"/>
              <a:ea typeface="Abadi MT Condensed Light" charset="0"/>
              <a:cs typeface="Abadi MT Condensed Light" charset="0"/>
            </a:endParaRPr>
          </a:p>
        </p:txBody>
      </p:sp>
      <p:sp>
        <p:nvSpPr>
          <p:cNvPr id="38" name="文本框 4"/>
          <p:cNvSpPr txBox="1"/>
          <p:nvPr/>
        </p:nvSpPr>
        <p:spPr>
          <a:xfrm>
            <a:off x="5776913" y="2424358"/>
            <a:ext cx="3519487" cy="1200329"/>
          </a:xfrm>
          <a:prstGeom prst="rect">
            <a:avLst/>
          </a:prstGeom>
          <a:noFill/>
        </p:spPr>
        <p:txBody>
          <a:bodyPr wrap="square" rtlCol="0">
            <a:spAutoFit/>
          </a:bodyPr>
          <a:lstStyle/>
          <a:p>
            <a:r>
              <a:rPr lang="en-US" altLang="zh-CN" sz="2400" b="1" i="1" dirty="0"/>
              <a:t>“</a:t>
            </a:r>
            <a:r>
              <a:rPr lang="en-US" altLang="zh-CN" sz="2400" b="1" dirty="0">
                <a:latin typeface="Abadi MT Condensed Light" charset="0"/>
                <a:ea typeface="Abadi MT Condensed Light" charset="0"/>
                <a:cs typeface="Abadi MT Condensed Light" charset="0"/>
              </a:rPr>
              <a:t>add</a:t>
            </a:r>
            <a:r>
              <a:rPr lang="en-US" altLang="zh-CN" sz="2400" b="1" i="1" dirty="0"/>
              <a:t>” can</a:t>
            </a:r>
            <a:r>
              <a:rPr lang="zh-CN" altLang="en-US" sz="2400" b="1" i="1" dirty="0"/>
              <a:t> </a:t>
            </a:r>
            <a:r>
              <a:rPr lang="en-US" altLang="zh-CN" sz="2400" b="1" i="1" dirty="0"/>
              <a:t>be</a:t>
            </a:r>
            <a:r>
              <a:rPr lang="zh-CN" altLang="en-US" sz="2400" b="1" i="1" dirty="0"/>
              <a:t> </a:t>
            </a:r>
            <a:r>
              <a:rPr lang="en-US" altLang="zh-CN" sz="2400" b="1" i="1" dirty="0"/>
              <a:t>replaced by other operations, such as </a:t>
            </a:r>
            <a:r>
              <a:rPr lang="en-US" altLang="zh-CN" sz="2400" b="1" dirty="0">
                <a:latin typeface="Abadi MT Condensed Light" charset="0"/>
                <a:ea typeface="Abadi MT Condensed Light" charset="0"/>
                <a:cs typeface="Abadi MT Condensed Light" charset="0"/>
              </a:rPr>
              <a:t>sub, and, </a:t>
            </a:r>
            <a:r>
              <a:rPr lang="en-US" altLang="zh-CN" sz="2400" b="1" dirty="0" err="1">
                <a:latin typeface="Abadi MT Condensed Light" charset="0"/>
                <a:ea typeface="Abadi MT Condensed Light" charset="0"/>
                <a:cs typeface="Abadi MT Condensed Light" charset="0"/>
              </a:rPr>
              <a:t>sllv</a:t>
            </a:r>
            <a:r>
              <a:rPr lang="en-US" altLang="zh-CN" sz="2400" b="1" i="1" dirty="0"/>
              <a:t>, </a:t>
            </a:r>
            <a:r>
              <a:rPr lang="en-US" altLang="zh-CN" sz="2400" b="1" i="1" dirty="0"/>
              <a:t>…</a:t>
            </a:r>
            <a:endParaRPr lang="zh-CN" altLang="en-US" sz="2400" b="1"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up)">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up)">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up)">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up)">
                                      <p:cBhvr>
                                        <p:cTn id="22" dur="500"/>
                                        <p:tgtEl>
                                          <p:spTgt spid="26"/>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zh-CN" dirty="0"/>
              <a:t>R-Type Encoding</a:t>
            </a:r>
            <a:endParaRPr lang="en-US" dirty="0"/>
          </a:p>
        </p:txBody>
      </p:sp>
      <p:sp>
        <p:nvSpPr>
          <p:cNvPr id="7" name="Content Placeholder 6"/>
          <p:cNvSpPr>
            <a:spLocks noGrp="1"/>
          </p:cNvSpPr>
          <p:nvPr>
            <p:ph sz="quarter" idx="13"/>
          </p:nvPr>
        </p:nvSpPr>
        <p:spPr/>
        <p:txBody>
          <a:bodyPr/>
          <a:lstStyle/>
          <a:p>
            <a:endParaRPr lang="en-US"/>
          </a:p>
        </p:txBody>
      </p:sp>
      <p:pic>
        <p:nvPicPr>
          <p:cNvPr id="8" name="Picture 3"/>
          <p:cNvPicPr>
            <a:picLocks noChangeAspect="1"/>
          </p:cNvPicPr>
          <p:nvPr/>
        </p:nvPicPr>
        <p:blipFill>
          <a:blip r:embed="rId1"/>
          <a:stretch>
            <a:fillRect/>
          </a:stretch>
        </p:blipFill>
        <p:spPr>
          <a:xfrm>
            <a:off x="15875" y="1978660"/>
            <a:ext cx="8915400" cy="2900363"/>
          </a:xfrm>
          <a:prstGeom prst="rect">
            <a:avLst/>
          </a:prstGeom>
          <a:noFill/>
          <a:ln w="19050">
            <a:noFill/>
          </a:ln>
        </p:spPr>
      </p:pic>
      <p:sp>
        <p:nvSpPr>
          <p:cNvPr id="9" name="Text Box 5"/>
          <p:cNvSpPr txBox="1"/>
          <p:nvPr/>
        </p:nvSpPr>
        <p:spPr>
          <a:xfrm>
            <a:off x="5257800" y="4727575"/>
            <a:ext cx="3767378" cy="307777"/>
          </a:xfrm>
          <a:prstGeom prst="rect">
            <a:avLst/>
          </a:prstGeom>
          <a:noFill/>
          <a:ln w="19050">
            <a:noFill/>
          </a:ln>
        </p:spPr>
        <p:txBody>
          <a:bodyPr wrap="none">
            <a:spAutoFit/>
          </a:bodyPr>
          <a:lstStyle/>
          <a:p>
            <a:pPr lvl="0" eaLnBrk="1" hangingPunct="1">
              <a:buClrTx/>
            </a:pPr>
            <a:r>
              <a:rPr lang="en-US" altLang="zh-CN" sz="1400" dirty="0">
                <a:latin typeface="Arial" panose="020B0604020202020204" pitchFamily="34" charset="0"/>
                <a:ea typeface="Arial" panose="020B0604020202020204" pitchFamily="34" charset="0"/>
                <a:cs typeface="Arial" panose="020B0604020202020204" pitchFamily="34" charset="0"/>
              </a:rPr>
              <a:t>[MIPS R4000 Microprocessor User</a:t>
            </a:r>
            <a:r>
              <a:rPr lang="ja-JP" altLang="en-US" sz="1400" dirty="0">
                <a:latin typeface="Arial" panose="020B0604020202020204" pitchFamily="34" charset="0"/>
                <a:ea typeface="Arial" panose="020B0604020202020204" pitchFamily="34" charset="0"/>
                <a:cs typeface="Arial" panose="020B0604020202020204" pitchFamily="34" charset="0"/>
              </a:rPr>
              <a:t>’</a:t>
            </a:r>
            <a:r>
              <a:rPr lang="en-US" altLang="ja-JP" sz="1400" dirty="0">
                <a:latin typeface="Arial" panose="020B0604020202020204" pitchFamily="34" charset="0"/>
                <a:ea typeface="Arial" panose="020B0604020202020204" pitchFamily="34" charset="0"/>
                <a:cs typeface="Arial" panose="020B0604020202020204" pitchFamily="34" charset="0"/>
              </a:rPr>
              <a:t>s Manual]</a:t>
            </a:r>
            <a:endParaRPr lang="en-US" altLang="zh-CN" sz="1400" dirty="0">
              <a:latin typeface="Arial" panose="020B0604020202020204" pitchFamily="34" charset="0"/>
              <a:ea typeface="Arial" panose="020B0604020202020204" pitchFamily="34" charset="0"/>
              <a:cs typeface="Arial" panose="020B0604020202020204" pitchFamily="34" charset="0"/>
            </a:endParaRPr>
          </a:p>
        </p:txBody>
      </p:sp>
      <p:sp>
        <p:nvSpPr>
          <p:cNvPr id="10" name="Rectangle 6"/>
          <p:cNvSpPr/>
          <p:nvPr/>
        </p:nvSpPr>
        <p:spPr>
          <a:xfrm>
            <a:off x="4800600" y="3001963"/>
            <a:ext cx="4114800" cy="503237"/>
          </a:xfrm>
          <a:prstGeom prst="rect">
            <a:avLst/>
          </a:prstGeom>
          <a:solidFill>
            <a:srgbClr val="DDDDDD">
              <a:alpha val="39999"/>
            </a:srgbClr>
          </a:solidFill>
          <a:ln w="19050">
            <a:noFill/>
          </a:ln>
        </p:spPr>
        <p:txBody>
          <a:bodyPr wrap="none" anchor="ctr"/>
          <a:lstStyle/>
          <a:p>
            <a:pPr lvl="0" eaLnBrk="1" hangingPunct="1">
              <a:buClrTx/>
            </a:pPr>
            <a:endParaRPr sz="1800" dirty="0">
              <a:latin typeface="Calibri" panose="020F0502020204030204" charset="0"/>
              <a:ea typeface="MS PGothic" panose="020B0600070205080204" charset="-128"/>
            </a:endParaRPr>
          </a:p>
        </p:txBody>
      </p:sp>
      <p:sp>
        <p:nvSpPr>
          <p:cNvPr id="11" name="Rectangle 7"/>
          <p:cNvSpPr/>
          <p:nvPr/>
        </p:nvSpPr>
        <p:spPr>
          <a:xfrm>
            <a:off x="6886575" y="2720975"/>
            <a:ext cx="2025650" cy="265113"/>
          </a:xfrm>
          <a:prstGeom prst="rect">
            <a:avLst/>
          </a:prstGeom>
          <a:solidFill>
            <a:srgbClr val="DDDDDD">
              <a:alpha val="39999"/>
            </a:srgbClr>
          </a:solidFill>
          <a:ln w="19050">
            <a:noFill/>
          </a:ln>
        </p:spPr>
        <p:txBody>
          <a:bodyPr wrap="none" anchor="ctr"/>
          <a:lstStyle/>
          <a:p>
            <a:pPr lvl="0" eaLnBrk="1" hangingPunct="1">
              <a:buClrTx/>
            </a:pPr>
            <a:endParaRPr sz="1800" dirty="0">
              <a:latin typeface="Calibri" panose="020F0502020204030204" charset="0"/>
              <a:ea typeface="MS PGothic" panose="020B0600070205080204" charset="-128"/>
            </a:endParaRPr>
          </a:p>
        </p:txBody>
      </p:sp>
      <p:sp>
        <p:nvSpPr>
          <p:cNvPr id="12" name="Rectangle 8"/>
          <p:cNvSpPr/>
          <p:nvPr/>
        </p:nvSpPr>
        <p:spPr>
          <a:xfrm>
            <a:off x="787400" y="4097338"/>
            <a:ext cx="8143875" cy="561975"/>
          </a:xfrm>
          <a:prstGeom prst="rect">
            <a:avLst/>
          </a:prstGeom>
          <a:solidFill>
            <a:srgbClr val="DDDDDD">
              <a:alpha val="39999"/>
            </a:srgbClr>
          </a:solidFill>
          <a:ln w="19050">
            <a:noFill/>
          </a:ln>
        </p:spPr>
        <p:txBody>
          <a:bodyPr wrap="none" anchor="ctr"/>
          <a:lstStyle/>
          <a:p>
            <a:pPr lvl="0" eaLnBrk="1" hangingPunct="1">
              <a:buClrTx/>
            </a:pPr>
            <a:endParaRPr sz="1800" dirty="0">
              <a:latin typeface="Calibri" panose="020F0502020204030204" charset="0"/>
              <a:ea typeface="MS PGothic" panose="020B0600070205080204" charset="-128"/>
            </a:endParaRPr>
          </a:p>
        </p:txBody>
      </p:sp>
      <p:sp>
        <p:nvSpPr>
          <p:cNvPr id="13" name="Rectangle 9"/>
          <p:cNvSpPr/>
          <p:nvPr/>
        </p:nvSpPr>
        <p:spPr>
          <a:xfrm>
            <a:off x="4814888" y="3816350"/>
            <a:ext cx="4100512" cy="265113"/>
          </a:xfrm>
          <a:prstGeom prst="rect">
            <a:avLst/>
          </a:prstGeom>
          <a:solidFill>
            <a:srgbClr val="DDDDDD">
              <a:alpha val="39999"/>
            </a:srgbClr>
          </a:solidFill>
          <a:ln w="19050">
            <a:noFill/>
          </a:ln>
        </p:spPr>
        <p:txBody>
          <a:bodyPr wrap="none" anchor="ctr"/>
          <a:lstStyle/>
          <a:p>
            <a:pPr lvl="0" eaLnBrk="1" hangingPunct="1">
              <a:buClrTx/>
            </a:pPr>
            <a:endParaRPr sz="1800" dirty="0">
              <a:latin typeface="Calibri" panose="020F0502020204030204" charset="0"/>
              <a:ea typeface="MS PGothic" panose="020B0600070205080204" charset="-128"/>
            </a:endParaRPr>
          </a:p>
        </p:txBody>
      </p:sp>
      <p:sp>
        <p:nvSpPr>
          <p:cNvPr id="14" name="Rectangle 10"/>
          <p:cNvSpPr/>
          <p:nvPr/>
        </p:nvSpPr>
        <p:spPr>
          <a:xfrm>
            <a:off x="2801938" y="2738438"/>
            <a:ext cx="2025650" cy="265112"/>
          </a:xfrm>
          <a:prstGeom prst="rect">
            <a:avLst/>
          </a:prstGeom>
          <a:solidFill>
            <a:srgbClr val="DDDDDD">
              <a:alpha val="39999"/>
            </a:srgbClr>
          </a:solidFill>
          <a:ln w="19050">
            <a:noFill/>
          </a:ln>
        </p:spPr>
        <p:txBody>
          <a:bodyPr wrap="none" anchor="ctr"/>
          <a:lstStyle/>
          <a:p>
            <a:pPr lvl="0" eaLnBrk="1" hangingPunct="1">
              <a:buClrTx/>
            </a:pPr>
            <a:endParaRPr sz="1800" dirty="0">
              <a:latin typeface="Calibri" panose="020F0502020204030204" charset="0"/>
              <a:ea typeface="MS PGothic" panose="020B0600070205080204" charset="-128"/>
            </a:endParaRPr>
          </a:p>
        </p:txBody>
      </p:sp>
      <p:sp>
        <p:nvSpPr>
          <p:cNvPr id="15" name="Rectangle 11"/>
          <p:cNvSpPr/>
          <p:nvPr/>
        </p:nvSpPr>
        <p:spPr>
          <a:xfrm>
            <a:off x="790575" y="3811588"/>
            <a:ext cx="2025650" cy="265112"/>
          </a:xfrm>
          <a:prstGeom prst="rect">
            <a:avLst/>
          </a:prstGeom>
          <a:solidFill>
            <a:srgbClr val="DDDDDD">
              <a:alpha val="39999"/>
            </a:srgbClr>
          </a:solidFill>
          <a:ln w="19050">
            <a:noFill/>
          </a:ln>
        </p:spPr>
        <p:txBody>
          <a:bodyPr wrap="none" anchor="ctr"/>
          <a:lstStyle/>
          <a:p>
            <a:pPr lvl="0" eaLnBrk="1" hangingPunct="1">
              <a:buClrTx/>
            </a:pPr>
            <a:endParaRPr sz="1800" dirty="0">
              <a:latin typeface="Calibri" panose="020F0502020204030204" charset="0"/>
              <a:ea typeface="MS PGothic" panose="020B0600070205080204" charset="-128"/>
            </a:endParaRPr>
          </a:p>
        </p:txBody>
      </p:sp>
      <p:sp>
        <p:nvSpPr>
          <p:cNvPr id="16" name="Rectangle 12"/>
          <p:cNvSpPr/>
          <p:nvPr/>
        </p:nvSpPr>
        <p:spPr>
          <a:xfrm>
            <a:off x="1789113" y="2454275"/>
            <a:ext cx="1022350" cy="265113"/>
          </a:xfrm>
          <a:prstGeom prst="rect">
            <a:avLst/>
          </a:prstGeom>
          <a:solidFill>
            <a:srgbClr val="DDDDDD">
              <a:alpha val="39999"/>
            </a:srgbClr>
          </a:solidFill>
          <a:ln w="19050">
            <a:noFill/>
          </a:ln>
        </p:spPr>
        <p:txBody>
          <a:bodyPr wrap="none" anchor="ctr"/>
          <a:lstStyle/>
          <a:p>
            <a:pPr lvl="0" eaLnBrk="1" hangingPunct="1">
              <a:buClrTx/>
            </a:pPr>
            <a:endParaRPr sz="1800" dirty="0">
              <a:latin typeface="Calibri" panose="020F0502020204030204" charset="0"/>
              <a:ea typeface="MS PGothic" panose="020B0600070205080204" charset="-128"/>
            </a:endParaRPr>
          </a:p>
        </p:txBody>
      </p:sp>
      <p:sp>
        <p:nvSpPr>
          <p:cNvPr id="17" name="Rectangle 13"/>
          <p:cNvSpPr/>
          <p:nvPr/>
        </p:nvSpPr>
        <p:spPr>
          <a:xfrm>
            <a:off x="5849938" y="2457450"/>
            <a:ext cx="1022350" cy="265113"/>
          </a:xfrm>
          <a:prstGeom prst="rect">
            <a:avLst/>
          </a:prstGeom>
          <a:solidFill>
            <a:srgbClr val="DDDDDD">
              <a:alpha val="39999"/>
            </a:srgbClr>
          </a:solidFill>
          <a:ln w="19050">
            <a:noFill/>
          </a:ln>
        </p:spPr>
        <p:txBody>
          <a:bodyPr wrap="none" anchor="ctr"/>
          <a:lstStyle/>
          <a:p>
            <a:pPr lvl="0" eaLnBrk="1" hangingPunct="1">
              <a:buClrTx/>
            </a:pPr>
            <a:endParaRPr sz="1800" dirty="0">
              <a:latin typeface="Calibri" panose="020F0502020204030204" charset="0"/>
              <a:ea typeface="MS PGothic" panose="020B0600070205080204" charset="-128"/>
            </a:endParaRP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zh-CN" dirty="0"/>
              <a:t>R-Type Encoding</a:t>
            </a:r>
            <a:endParaRPr lang="en-US" dirty="0"/>
          </a:p>
        </p:txBody>
      </p:sp>
      <p:sp>
        <p:nvSpPr>
          <p:cNvPr id="7" name="Content Placeholder 6"/>
          <p:cNvSpPr>
            <a:spLocks noGrp="1"/>
          </p:cNvSpPr>
          <p:nvPr>
            <p:ph sz="quarter" idx="13"/>
          </p:nvPr>
        </p:nvSpPr>
        <p:spPr/>
        <p:txBody>
          <a:bodyPr/>
          <a:lstStyle/>
          <a:p>
            <a:endParaRPr lang="en-US"/>
          </a:p>
        </p:txBody>
      </p:sp>
      <p:pic>
        <p:nvPicPr>
          <p:cNvPr id="18" name="Picture 17"/>
          <p:cNvPicPr>
            <a:picLocks noChangeAspect="1"/>
          </p:cNvPicPr>
          <p:nvPr/>
        </p:nvPicPr>
        <p:blipFill>
          <a:blip r:embed="rId1"/>
          <a:stretch>
            <a:fillRect/>
          </a:stretch>
        </p:blipFill>
        <p:spPr>
          <a:xfrm>
            <a:off x="184180" y="1447800"/>
            <a:ext cx="8775640" cy="41148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zh-CN" dirty="0"/>
              <a:t>R-Type Encoding</a:t>
            </a:r>
            <a:endParaRPr lang="en-US" dirty="0"/>
          </a:p>
        </p:txBody>
      </p:sp>
      <p:sp>
        <p:nvSpPr>
          <p:cNvPr id="7" name="Content Placeholder 6"/>
          <p:cNvSpPr>
            <a:spLocks noGrp="1"/>
          </p:cNvSpPr>
          <p:nvPr>
            <p:ph sz="quarter" idx="13"/>
          </p:nvPr>
        </p:nvSpPr>
        <p:spPr/>
        <p:txBody>
          <a:bodyPr/>
          <a:lstStyle/>
          <a:p>
            <a:endParaRPr lang="en-US"/>
          </a:p>
        </p:txBody>
      </p:sp>
      <p:pic>
        <p:nvPicPr>
          <p:cNvPr id="9" name="Picture 8"/>
          <p:cNvPicPr>
            <a:picLocks noChangeAspect="1"/>
          </p:cNvPicPr>
          <p:nvPr/>
        </p:nvPicPr>
        <p:blipFill>
          <a:blip r:embed="rId1"/>
          <a:stretch>
            <a:fillRect/>
          </a:stretch>
        </p:blipFill>
        <p:spPr>
          <a:xfrm>
            <a:off x="184433" y="1905000"/>
            <a:ext cx="8775134" cy="30480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0825" y="1007266"/>
            <a:ext cx="8642350" cy="669134"/>
          </a:xfrm>
        </p:spPr>
        <p:txBody>
          <a:bodyPr>
            <a:normAutofit lnSpcReduction="10000"/>
          </a:bodyPr>
          <a:lstStyle/>
          <a:p>
            <a:r>
              <a:rPr lang="en-US" dirty="0"/>
              <a:t>Load/Store Instruction Format (</a:t>
            </a:r>
            <a:r>
              <a:rPr lang="en-US" dirty="0">
                <a:solidFill>
                  <a:srgbClr val="FF0000"/>
                </a:solidFill>
              </a:rPr>
              <a:t>I </a:t>
            </a:r>
            <a:r>
              <a:rPr lang="en-US" dirty="0"/>
              <a:t>format):</a:t>
            </a:r>
            <a:endParaRPr lang="en-US" dirty="0"/>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zh-CN" dirty="0">
                <a:solidFill>
                  <a:srgbClr val="F2F2F2"/>
                </a:solidFill>
                <a:ea typeface="华文中宋" panose="02010600040101010101" pitchFamily="2" charset="-122"/>
              </a:rPr>
              <a:t>Machine Language - (I-Type)</a:t>
            </a:r>
            <a:endParaRPr lang="en-US" dirty="0"/>
          </a:p>
        </p:txBody>
      </p:sp>
      <p:sp>
        <p:nvSpPr>
          <p:cNvPr id="7" name="Content Placeholder 6"/>
          <p:cNvSpPr>
            <a:spLocks noGrp="1"/>
          </p:cNvSpPr>
          <p:nvPr>
            <p:ph sz="quarter" idx="13"/>
          </p:nvPr>
        </p:nvSpPr>
        <p:spPr/>
        <p:txBody>
          <a:bodyPr/>
          <a:lstStyle/>
          <a:p>
            <a:r>
              <a:rPr lang="en-US" dirty="0"/>
              <a:t>3.2</a:t>
            </a:r>
            <a:endParaRPr lang="en-US" dirty="0"/>
          </a:p>
        </p:txBody>
      </p:sp>
      <p:grpSp>
        <p:nvGrpSpPr>
          <p:cNvPr id="8" name="Group 5"/>
          <p:cNvGrpSpPr/>
          <p:nvPr/>
        </p:nvGrpSpPr>
        <p:grpSpPr bwMode="auto">
          <a:xfrm>
            <a:off x="152400" y="2286000"/>
            <a:ext cx="5791200" cy="366713"/>
            <a:chOff x="1056" y="3024"/>
            <a:chExt cx="3648" cy="231"/>
          </a:xfrm>
        </p:grpSpPr>
        <p:sp>
          <p:nvSpPr>
            <p:cNvPr id="9" name="Rectangle 6"/>
            <p:cNvSpPr>
              <a:spLocks noChangeArrowheads="1"/>
            </p:cNvSpPr>
            <p:nvPr/>
          </p:nvSpPr>
          <p:spPr bwMode="auto">
            <a:xfrm>
              <a:off x="1056" y="3024"/>
              <a:ext cx="3648" cy="184"/>
            </a:xfrm>
            <a:prstGeom prst="rect">
              <a:avLst/>
            </a:prstGeom>
            <a:noFill/>
            <a:ln w="12700">
              <a:solidFill>
                <a:schemeClr val="tx1"/>
              </a:solidFill>
              <a:miter lim="800000"/>
            </a:ln>
            <a:effectLst/>
          </p:spPr>
          <p:txBody>
            <a:bodyPr wrap="none" anchor="ctr"/>
            <a:lstStyle/>
            <a:p>
              <a:pPr>
                <a:defRPr/>
              </a:pPr>
              <a:endParaRPr lang="zh-CN" altLang="en-US"/>
            </a:p>
          </p:txBody>
        </p:sp>
        <p:sp>
          <p:nvSpPr>
            <p:cNvPr id="10" name="Line 7"/>
            <p:cNvSpPr>
              <a:spLocks noChangeShapeType="1"/>
            </p:cNvSpPr>
            <p:nvPr/>
          </p:nvSpPr>
          <p:spPr bwMode="auto">
            <a:xfrm>
              <a:off x="1728" y="3024"/>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1" name="Line 8"/>
            <p:cNvSpPr>
              <a:spLocks noChangeShapeType="1"/>
            </p:cNvSpPr>
            <p:nvPr/>
          </p:nvSpPr>
          <p:spPr bwMode="auto">
            <a:xfrm>
              <a:off x="2300" y="3025"/>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2" name="Line 9"/>
            <p:cNvSpPr>
              <a:spLocks noChangeShapeType="1"/>
            </p:cNvSpPr>
            <p:nvPr/>
          </p:nvSpPr>
          <p:spPr bwMode="auto">
            <a:xfrm>
              <a:off x="2876" y="3025"/>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3" name="Text Box 10"/>
            <p:cNvSpPr txBox="1">
              <a:spLocks noChangeArrowheads="1"/>
            </p:cNvSpPr>
            <p:nvPr/>
          </p:nvSpPr>
          <p:spPr bwMode="auto">
            <a:xfrm>
              <a:off x="1200" y="3024"/>
              <a:ext cx="2868"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a:ea typeface="宋体" panose="02010600030101010101" pitchFamily="2" charset="-122"/>
                  <a:cs typeface="宋体" panose="02010600030101010101" pitchFamily="2" charset="-122"/>
                </a:rPr>
                <a:t>op            rs             rt                16 bit offset</a:t>
              </a:r>
              <a:endParaRPr lang="en-US" altLang="zh-CN">
                <a:ea typeface="宋体" panose="02010600030101010101" pitchFamily="2" charset="-122"/>
                <a:cs typeface="宋体" panose="02010600030101010101" pitchFamily="2" charset="-122"/>
              </a:endParaRPr>
            </a:p>
          </p:txBody>
        </p:sp>
      </p:grpSp>
      <p:grpSp>
        <p:nvGrpSpPr>
          <p:cNvPr id="14" name="Group 39"/>
          <p:cNvGrpSpPr/>
          <p:nvPr/>
        </p:nvGrpSpPr>
        <p:grpSpPr bwMode="auto">
          <a:xfrm>
            <a:off x="609600" y="1524000"/>
            <a:ext cx="1981200" cy="762000"/>
            <a:chOff x="1296" y="1008"/>
            <a:chExt cx="1248" cy="480"/>
          </a:xfrm>
        </p:grpSpPr>
        <p:sp>
          <p:nvSpPr>
            <p:cNvPr id="15" name="Oval 28"/>
            <p:cNvSpPr>
              <a:spLocks noChangeArrowheads="1"/>
            </p:cNvSpPr>
            <p:nvPr/>
          </p:nvSpPr>
          <p:spPr bwMode="auto">
            <a:xfrm>
              <a:off x="2112" y="1008"/>
              <a:ext cx="432" cy="192"/>
            </a:xfrm>
            <a:prstGeom prst="ellipse">
              <a:avLst/>
            </a:prstGeom>
            <a:noFill/>
            <a:ln w="12700">
              <a:solidFill>
                <a:schemeClr val="accent1"/>
              </a:solidFill>
              <a:round/>
            </a:ln>
            <a:effectLst/>
          </p:spPr>
          <p:txBody>
            <a:bodyPr wrap="none" anchor="ctr"/>
            <a:lstStyle/>
            <a:p>
              <a:pPr>
                <a:defRPr/>
              </a:pPr>
              <a:endParaRPr lang="zh-CN" altLang="en-US"/>
            </a:p>
          </p:txBody>
        </p:sp>
        <p:sp>
          <p:nvSpPr>
            <p:cNvPr id="16" name="Line 29"/>
            <p:cNvSpPr>
              <a:spLocks noChangeShapeType="1"/>
            </p:cNvSpPr>
            <p:nvPr/>
          </p:nvSpPr>
          <p:spPr bwMode="auto">
            <a:xfrm flipH="1">
              <a:off x="1296" y="1200"/>
              <a:ext cx="960" cy="288"/>
            </a:xfrm>
            <a:prstGeom prst="line">
              <a:avLst/>
            </a:prstGeom>
            <a:noFill/>
            <a:ln w="12700">
              <a:solidFill>
                <a:schemeClr val="accent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grpSp>
        <p:nvGrpSpPr>
          <p:cNvPr id="17" name="Group 41"/>
          <p:cNvGrpSpPr/>
          <p:nvPr/>
        </p:nvGrpSpPr>
        <p:grpSpPr bwMode="auto">
          <a:xfrm>
            <a:off x="3429000" y="1524000"/>
            <a:ext cx="914400" cy="762000"/>
            <a:chOff x="3072" y="1008"/>
            <a:chExt cx="576" cy="480"/>
          </a:xfrm>
        </p:grpSpPr>
        <p:sp>
          <p:nvSpPr>
            <p:cNvPr id="18" name="Oval 31"/>
            <p:cNvSpPr>
              <a:spLocks noChangeArrowheads="1"/>
            </p:cNvSpPr>
            <p:nvPr/>
          </p:nvSpPr>
          <p:spPr bwMode="auto">
            <a:xfrm>
              <a:off x="3072" y="1008"/>
              <a:ext cx="384" cy="192"/>
            </a:xfrm>
            <a:prstGeom prst="ellipse">
              <a:avLst/>
            </a:prstGeom>
            <a:noFill/>
            <a:ln w="12700">
              <a:solidFill>
                <a:schemeClr val="accent1"/>
              </a:solidFill>
              <a:round/>
            </a:ln>
            <a:effectLst/>
          </p:spPr>
          <p:txBody>
            <a:bodyPr wrap="none" anchor="ctr"/>
            <a:lstStyle/>
            <a:p>
              <a:pPr>
                <a:defRPr/>
              </a:pPr>
              <a:endParaRPr lang="zh-CN" altLang="en-US"/>
            </a:p>
          </p:txBody>
        </p:sp>
        <p:sp>
          <p:nvSpPr>
            <p:cNvPr id="19" name="Line 32"/>
            <p:cNvSpPr>
              <a:spLocks noChangeShapeType="1"/>
            </p:cNvSpPr>
            <p:nvPr/>
          </p:nvSpPr>
          <p:spPr bwMode="auto">
            <a:xfrm>
              <a:off x="3312" y="1200"/>
              <a:ext cx="336" cy="288"/>
            </a:xfrm>
            <a:prstGeom prst="line">
              <a:avLst/>
            </a:prstGeom>
            <a:noFill/>
            <a:ln w="12700">
              <a:solidFill>
                <a:schemeClr val="accent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grpSp>
        <p:nvGrpSpPr>
          <p:cNvPr id="20" name="Group 42"/>
          <p:cNvGrpSpPr/>
          <p:nvPr/>
        </p:nvGrpSpPr>
        <p:grpSpPr bwMode="auto">
          <a:xfrm>
            <a:off x="1676400" y="1524000"/>
            <a:ext cx="3136900" cy="762000"/>
            <a:chOff x="1968" y="1008"/>
            <a:chExt cx="1920" cy="480"/>
          </a:xfrm>
        </p:grpSpPr>
        <p:sp>
          <p:nvSpPr>
            <p:cNvPr id="21" name="Oval 34"/>
            <p:cNvSpPr>
              <a:spLocks noChangeArrowheads="1"/>
            </p:cNvSpPr>
            <p:nvPr/>
          </p:nvSpPr>
          <p:spPr bwMode="auto">
            <a:xfrm>
              <a:off x="3456" y="1008"/>
              <a:ext cx="432" cy="192"/>
            </a:xfrm>
            <a:prstGeom prst="ellipse">
              <a:avLst/>
            </a:prstGeom>
            <a:noFill/>
            <a:ln w="12700">
              <a:solidFill>
                <a:schemeClr val="accent1"/>
              </a:solidFill>
              <a:round/>
            </a:ln>
            <a:effectLst/>
          </p:spPr>
          <p:txBody>
            <a:bodyPr wrap="none" anchor="ctr"/>
            <a:lstStyle/>
            <a:p>
              <a:pPr>
                <a:defRPr/>
              </a:pPr>
              <a:endParaRPr lang="zh-CN" altLang="en-US"/>
            </a:p>
          </p:txBody>
        </p:sp>
        <p:sp>
          <p:nvSpPr>
            <p:cNvPr id="22" name="Line 35"/>
            <p:cNvSpPr>
              <a:spLocks noChangeShapeType="1"/>
            </p:cNvSpPr>
            <p:nvPr/>
          </p:nvSpPr>
          <p:spPr bwMode="auto">
            <a:xfrm flipH="1">
              <a:off x="1968" y="1200"/>
              <a:ext cx="1632" cy="288"/>
            </a:xfrm>
            <a:prstGeom prst="line">
              <a:avLst/>
            </a:prstGeom>
            <a:noFill/>
            <a:ln w="12700">
              <a:solidFill>
                <a:schemeClr val="accent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grpSp>
        <p:nvGrpSpPr>
          <p:cNvPr id="23" name="Group 40"/>
          <p:cNvGrpSpPr/>
          <p:nvPr/>
        </p:nvGrpSpPr>
        <p:grpSpPr bwMode="auto">
          <a:xfrm>
            <a:off x="2590800" y="1524000"/>
            <a:ext cx="685800" cy="762000"/>
            <a:chOff x="2544" y="1008"/>
            <a:chExt cx="432" cy="480"/>
          </a:xfrm>
        </p:grpSpPr>
        <p:sp>
          <p:nvSpPr>
            <p:cNvPr id="24" name="Oval 37"/>
            <p:cNvSpPr>
              <a:spLocks noChangeArrowheads="1"/>
            </p:cNvSpPr>
            <p:nvPr/>
          </p:nvSpPr>
          <p:spPr bwMode="auto">
            <a:xfrm>
              <a:off x="2544" y="1008"/>
              <a:ext cx="432" cy="192"/>
            </a:xfrm>
            <a:prstGeom prst="ellipse">
              <a:avLst/>
            </a:prstGeom>
            <a:noFill/>
            <a:ln w="12700">
              <a:solidFill>
                <a:schemeClr val="accent1"/>
              </a:solidFill>
              <a:round/>
            </a:ln>
            <a:effectLst/>
          </p:spPr>
          <p:txBody>
            <a:bodyPr wrap="none" anchor="ctr"/>
            <a:lstStyle/>
            <a:p>
              <a:pPr>
                <a:defRPr/>
              </a:pPr>
              <a:endParaRPr lang="zh-CN" altLang="en-US"/>
            </a:p>
          </p:txBody>
        </p:sp>
        <p:sp>
          <p:nvSpPr>
            <p:cNvPr id="25" name="Line 38"/>
            <p:cNvSpPr>
              <a:spLocks noChangeShapeType="1"/>
            </p:cNvSpPr>
            <p:nvPr/>
          </p:nvSpPr>
          <p:spPr bwMode="auto">
            <a:xfrm flipH="1">
              <a:off x="2592" y="1200"/>
              <a:ext cx="192" cy="288"/>
            </a:xfrm>
            <a:prstGeom prst="line">
              <a:avLst/>
            </a:prstGeom>
            <a:noFill/>
            <a:ln w="12700">
              <a:solidFill>
                <a:schemeClr val="accent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grpSp>
        <p:nvGrpSpPr>
          <p:cNvPr id="26" name="Group 77"/>
          <p:cNvGrpSpPr/>
          <p:nvPr/>
        </p:nvGrpSpPr>
        <p:grpSpPr bwMode="auto">
          <a:xfrm>
            <a:off x="527844" y="2743200"/>
            <a:ext cx="8001000" cy="3678237"/>
            <a:chOff x="528" y="1859"/>
            <a:chExt cx="5040" cy="2317"/>
          </a:xfrm>
        </p:grpSpPr>
        <p:sp>
          <p:nvSpPr>
            <p:cNvPr id="27" name="Rectangle 44"/>
            <p:cNvSpPr>
              <a:spLocks noChangeArrowheads="1"/>
            </p:cNvSpPr>
            <p:nvPr/>
          </p:nvSpPr>
          <p:spPr bwMode="auto">
            <a:xfrm>
              <a:off x="3248" y="2051"/>
              <a:ext cx="1008" cy="1920"/>
            </a:xfrm>
            <a:prstGeom prst="rect">
              <a:avLst/>
            </a:prstGeom>
            <a:noFill/>
            <a:ln w="12700">
              <a:solidFill>
                <a:schemeClr val="tx1"/>
              </a:solidFill>
              <a:miter lim="800000"/>
            </a:ln>
            <a:effectLst/>
          </p:spPr>
          <p:txBody>
            <a:bodyPr wrap="none" anchor="ctr"/>
            <a:lstStyle/>
            <a:p>
              <a:pPr>
                <a:defRPr/>
              </a:pPr>
              <a:endParaRPr lang="zh-CN" altLang="en-US"/>
            </a:p>
          </p:txBody>
        </p:sp>
        <p:sp>
          <p:nvSpPr>
            <p:cNvPr id="28" name="Rectangle 45"/>
            <p:cNvSpPr>
              <a:spLocks noChangeArrowheads="1"/>
            </p:cNvSpPr>
            <p:nvPr/>
          </p:nvSpPr>
          <p:spPr bwMode="auto">
            <a:xfrm>
              <a:off x="3440" y="1859"/>
              <a:ext cx="632" cy="205"/>
            </a:xfrm>
            <a:prstGeom prst="rect">
              <a:avLst/>
            </a:prstGeom>
            <a:noFill/>
            <a:ln>
              <a:noFill/>
            </a:ln>
            <a:effectLst/>
          </p:spPr>
          <p:txBody>
            <a:bodyPr wrap="none" lIns="63500" tIns="25400" rIns="63500" bIns="25400">
              <a:spAutoFit/>
            </a:bodyPr>
            <a:lstStyle/>
            <a:p>
              <a:pPr>
                <a:defRPr/>
              </a:pPr>
              <a:r>
                <a:rPr lang="en-US" altLang="zh-CN" b="1">
                  <a:solidFill>
                    <a:schemeClr val="tx1"/>
                  </a:solidFill>
                  <a:latin typeface="Arial" panose="020B0604020202020204" pitchFamily="34" charset="0"/>
                  <a:ea typeface="宋体" panose="02010600030101010101" pitchFamily="2" charset="-122"/>
                  <a:cs typeface="宋体" panose="02010600030101010101" pitchFamily="2" charset="-122"/>
                </a:rPr>
                <a:t>Memory</a:t>
              </a:r>
              <a:endParaRPr lang="en-US" altLang="zh-CN" b="1">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29" name="Rectangle 46"/>
            <p:cNvSpPr>
              <a:spLocks noChangeArrowheads="1"/>
            </p:cNvSpPr>
            <p:nvPr/>
          </p:nvSpPr>
          <p:spPr bwMode="auto">
            <a:xfrm>
              <a:off x="3584" y="3971"/>
              <a:ext cx="360" cy="205"/>
            </a:xfrm>
            <a:prstGeom prst="rect">
              <a:avLst/>
            </a:prstGeom>
            <a:noFill/>
            <a:ln>
              <a:noFill/>
            </a:ln>
            <a:effectLst/>
          </p:spPr>
          <p:txBody>
            <a:bodyPr wrap="none" lIns="63500" tIns="25400" rIns="63500" bIns="25400">
              <a:spAutoFit/>
            </a:bodyPr>
            <a:lstStyle/>
            <a:p>
              <a:pPr>
                <a:defRPr/>
              </a:pPr>
              <a:r>
                <a:rPr lang="en-US" altLang="zh-CN" dirty="0">
                  <a:solidFill>
                    <a:schemeClr val="tx1"/>
                  </a:solidFill>
                  <a:latin typeface="Arial" panose="020B0604020202020204" pitchFamily="34" charset="0"/>
                  <a:ea typeface="宋体" panose="02010600030101010101" pitchFamily="2" charset="-122"/>
                  <a:cs typeface="宋体" panose="02010600030101010101" pitchFamily="2" charset="-122"/>
                </a:rPr>
                <a:t>data</a:t>
              </a:r>
              <a:endParaRPr lang="en-US" altLang="zh-CN" dirty="0">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30" name="Rectangle 47"/>
            <p:cNvSpPr>
              <a:spLocks noChangeArrowheads="1"/>
            </p:cNvSpPr>
            <p:nvPr/>
          </p:nvSpPr>
          <p:spPr bwMode="auto">
            <a:xfrm>
              <a:off x="4256" y="3971"/>
              <a:ext cx="1312" cy="205"/>
            </a:xfrm>
            <a:prstGeom prst="rect">
              <a:avLst/>
            </a:prstGeom>
            <a:noFill/>
            <a:ln>
              <a:noFill/>
            </a:ln>
            <a:effectLst/>
          </p:spPr>
          <p:txBody>
            <a:bodyPr wrap="none" lIns="63500" tIns="25400" rIns="63500" bIns="25400">
              <a:spAutoFit/>
            </a:bodyPr>
            <a:lstStyle/>
            <a:p>
              <a:pPr>
                <a:defRPr/>
              </a:pPr>
              <a:r>
                <a:rPr lang="en-US" altLang="zh-CN">
                  <a:solidFill>
                    <a:schemeClr val="tx1"/>
                  </a:solidFill>
                  <a:latin typeface="Arial" panose="020B0604020202020204" pitchFamily="34" charset="0"/>
                  <a:ea typeface="宋体" panose="02010600030101010101" pitchFamily="2" charset="-122"/>
                  <a:cs typeface="宋体" panose="02010600030101010101" pitchFamily="2" charset="-122"/>
                </a:rPr>
                <a:t>word address (hex)</a:t>
              </a:r>
              <a:endParaRPr lang="en-US" altLang="zh-CN">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31" name="Rectangle 48"/>
            <p:cNvSpPr>
              <a:spLocks noChangeArrowheads="1"/>
            </p:cNvSpPr>
            <p:nvPr/>
          </p:nvSpPr>
          <p:spPr bwMode="auto">
            <a:xfrm>
              <a:off x="4304" y="3779"/>
              <a:ext cx="872" cy="205"/>
            </a:xfrm>
            <a:prstGeom prst="rect">
              <a:avLst/>
            </a:prstGeom>
            <a:noFill/>
            <a:ln>
              <a:noFill/>
            </a:ln>
            <a:effectLst/>
          </p:spPr>
          <p:txBody>
            <a:bodyPr wrap="none" lIns="63500" tIns="25400" rIns="63500" bIns="25400">
              <a:spAutoFit/>
            </a:bodyPr>
            <a:lstStyle/>
            <a:p>
              <a:pPr>
                <a:defRPr/>
              </a:pPr>
              <a:r>
                <a:rPr lang="en-US" altLang="zh-CN">
                  <a:solidFill>
                    <a:schemeClr val="tx1"/>
                  </a:solidFill>
                  <a:latin typeface="Arial" panose="020B0604020202020204" pitchFamily="34" charset="0"/>
                  <a:ea typeface="宋体" panose="02010600030101010101" pitchFamily="2" charset="-122"/>
                  <a:cs typeface="宋体" panose="02010600030101010101" pitchFamily="2" charset="-122"/>
                </a:rPr>
                <a:t>0x00000000</a:t>
              </a:r>
              <a:endParaRPr lang="en-US" altLang="zh-CN">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32" name="Rectangle 49"/>
            <p:cNvSpPr>
              <a:spLocks noChangeArrowheads="1"/>
            </p:cNvSpPr>
            <p:nvPr/>
          </p:nvSpPr>
          <p:spPr bwMode="auto">
            <a:xfrm>
              <a:off x="4304" y="3635"/>
              <a:ext cx="872" cy="205"/>
            </a:xfrm>
            <a:prstGeom prst="rect">
              <a:avLst/>
            </a:prstGeom>
            <a:noFill/>
            <a:ln>
              <a:noFill/>
            </a:ln>
            <a:effectLst/>
          </p:spPr>
          <p:txBody>
            <a:bodyPr wrap="none" lIns="63500" tIns="25400" rIns="63500" bIns="25400">
              <a:spAutoFit/>
            </a:bodyPr>
            <a:lstStyle/>
            <a:p>
              <a:pPr>
                <a:defRPr/>
              </a:pPr>
              <a:r>
                <a:rPr lang="en-US" altLang="zh-CN">
                  <a:solidFill>
                    <a:schemeClr val="tx1"/>
                  </a:solidFill>
                  <a:latin typeface="Arial" panose="020B0604020202020204" pitchFamily="34" charset="0"/>
                  <a:ea typeface="宋体" panose="02010600030101010101" pitchFamily="2" charset="-122"/>
                  <a:cs typeface="宋体" panose="02010600030101010101" pitchFamily="2" charset="-122"/>
                </a:rPr>
                <a:t>0x00000004</a:t>
              </a:r>
              <a:endParaRPr lang="en-US" altLang="zh-CN">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33" name="Rectangle 50"/>
            <p:cNvSpPr>
              <a:spLocks noChangeArrowheads="1"/>
            </p:cNvSpPr>
            <p:nvPr/>
          </p:nvSpPr>
          <p:spPr bwMode="auto">
            <a:xfrm>
              <a:off x="4304" y="3491"/>
              <a:ext cx="872" cy="205"/>
            </a:xfrm>
            <a:prstGeom prst="rect">
              <a:avLst/>
            </a:prstGeom>
            <a:noFill/>
            <a:ln>
              <a:noFill/>
            </a:ln>
            <a:effectLst/>
          </p:spPr>
          <p:txBody>
            <a:bodyPr wrap="none" lIns="63500" tIns="25400" rIns="63500" bIns="25400">
              <a:spAutoFit/>
            </a:bodyPr>
            <a:lstStyle/>
            <a:p>
              <a:pPr>
                <a:defRPr/>
              </a:pPr>
              <a:r>
                <a:rPr lang="en-US" altLang="zh-CN">
                  <a:solidFill>
                    <a:schemeClr val="tx1"/>
                  </a:solidFill>
                  <a:latin typeface="Arial" panose="020B0604020202020204" pitchFamily="34" charset="0"/>
                  <a:ea typeface="宋体" panose="02010600030101010101" pitchFamily="2" charset="-122"/>
                  <a:cs typeface="宋体" panose="02010600030101010101" pitchFamily="2" charset="-122"/>
                </a:rPr>
                <a:t>0x00000008</a:t>
              </a:r>
              <a:endParaRPr lang="en-US" altLang="zh-CN">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34" name="Rectangle 51"/>
            <p:cNvSpPr>
              <a:spLocks noChangeArrowheads="1"/>
            </p:cNvSpPr>
            <p:nvPr/>
          </p:nvSpPr>
          <p:spPr bwMode="auto">
            <a:xfrm>
              <a:off x="4304" y="3347"/>
              <a:ext cx="864" cy="205"/>
            </a:xfrm>
            <a:prstGeom prst="rect">
              <a:avLst/>
            </a:prstGeom>
            <a:noFill/>
            <a:ln>
              <a:noFill/>
            </a:ln>
            <a:effectLst/>
          </p:spPr>
          <p:txBody>
            <a:bodyPr wrap="none" lIns="63500" tIns="25400" rIns="63500" bIns="25400">
              <a:spAutoFit/>
            </a:bodyPr>
            <a:lstStyle/>
            <a:p>
              <a:pPr>
                <a:defRPr/>
              </a:pPr>
              <a:r>
                <a:rPr lang="en-US" altLang="zh-CN">
                  <a:solidFill>
                    <a:schemeClr val="tx1"/>
                  </a:solidFill>
                  <a:latin typeface="Arial" panose="020B0604020202020204" pitchFamily="34" charset="0"/>
                  <a:ea typeface="宋体" panose="02010600030101010101" pitchFamily="2" charset="-122"/>
                  <a:cs typeface="宋体" panose="02010600030101010101" pitchFamily="2" charset="-122"/>
                </a:rPr>
                <a:t>0x0000000c</a:t>
              </a:r>
              <a:endParaRPr lang="en-US" altLang="zh-CN">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35" name="Rectangle 52"/>
            <p:cNvSpPr>
              <a:spLocks noChangeArrowheads="1"/>
            </p:cNvSpPr>
            <p:nvPr/>
          </p:nvSpPr>
          <p:spPr bwMode="auto">
            <a:xfrm>
              <a:off x="4304" y="2038"/>
              <a:ext cx="832" cy="205"/>
            </a:xfrm>
            <a:prstGeom prst="rect">
              <a:avLst/>
            </a:prstGeom>
            <a:noFill/>
            <a:ln>
              <a:noFill/>
            </a:ln>
            <a:effectLst/>
          </p:spPr>
          <p:txBody>
            <a:bodyPr wrap="none" lIns="63500" tIns="25400" rIns="63500" bIns="25400">
              <a:spAutoFit/>
            </a:bodyPr>
            <a:lstStyle/>
            <a:p>
              <a:pPr>
                <a:defRPr/>
              </a:pPr>
              <a:r>
                <a:rPr lang="en-US" altLang="zh-CN">
                  <a:solidFill>
                    <a:schemeClr val="tx1"/>
                  </a:solidFill>
                  <a:latin typeface="Arial" panose="020B0604020202020204" pitchFamily="34" charset="0"/>
                  <a:ea typeface="宋体" panose="02010600030101010101" pitchFamily="2" charset="-122"/>
                  <a:cs typeface="宋体" panose="02010600030101010101" pitchFamily="2" charset="-122"/>
                </a:rPr>
                <a:t>0xf f f f f f f f</a:t>
              </a:r>
              <a:endParaRPr lang="en-US" altLang="zh-CN">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36" name="Line 53"/>
            <p:cNvSpPr>
              <a:spLocks noChangeShapeType="1"/>
            </p:cNvSpPr>
            <p:nvPr/>
          </p:nvSpPr>
          <p:spPr bwMode="auto">
            <a:xfrm>
              <a:off x="2912" y="3040"/>
              <a:ext cx="336"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37" name="Line 54"/>
            <p:cNvSpPr>
              <a:spLocks noChangeShapeType="1"/>
            </p:cNvSpPr>
            <p:nvPr/>
          </p:nvSpPr>
          <p:spPr bwMode="auto">
            <a:xfrm>
              <a:off x="3248" y="2944"/>
              <a:ext cx="100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38" name="Line 55"/>
            <p:cNvSpPr>
              <a:spLocks noChangeShapeType="1"/>
            </p:cNvSpPr>
            <p:nvPr/>
          </p:nvSpPr>
          <p:spPr bwMode="auto">
            <a:xfrm>
              <a:off x="3248" y="3088"/>
              <a:ext cx="100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39" name="Line 56"/>
            <p:cNvSpPr>
              <a:spLocks noChangeShapeType="1"/>
            </p:cNvSpPr>
            <p:nvPr/>
          </p:nvSpPr>
          <p:spPr bwMode="auto">
            <a:xfrm>
              <a:off x="3248" y="3827"/>
              <a:ext cx="100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0" name="Line 57"/>
            <p:cNvSpPr>
              <a:spLocks noChangeShapeType="1"/>
            </p:cNvSpPr>
            <p:nvPr/>
          </p:nvSpPr>
          <p:spPr bwMode="auto">
            <a:xfrm>
              <a:off x="3248" y="3683"/>
              <a:ext cx="100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1" name="Line 58"/>
            <p:cNvSpPr>
              <a:spLocks noChangeShapeType="1"/>
            </p:cNvSpPr>
            <p:nvPr/>
          </p:nvSpPr>
          <p:spPr bwMode="auto">
            <a:xfrm>
              <a:off x="3248" y="3539"/>
              <a:ext cx="100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2" name="Line 59"/>
            <p:cNvSpPr>
              <a:spLocks noChangeShapeType="1"/>
            </p:cNvSpPr>
            <p:nvPr/>
          </p:nvSpPr>
          <p:spPr bwMode="auto">
            <a:xfrm>
              <a:off x="3248" y="3395"/>
              <a:ext cx="100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3" name="Rectangle 60"/>
            <p:cNvSpPr>
              <a:spLocks noChangeArrowheads="1"/>
            </p:cNvSpPr>
            <p:nvPr/>
          </p:nvSpPr>
          <p:spPr bwMode="auto">
            <a:xfrm>
              <a:off x="2576" y="2944"/>
              <a:ext cx="368" cy="224"/>
            </a:xfrm>
            <a:prstGeom prst="rect">
              <a:avLst/>
            </a:prstGeom>
            <a:noFill/>
            <a:ln>
              <a:noFill/>
            </a:ln>
            <a:effectLst/>
          </p:spPr>
          <p:txBody>
            <a:bodyPr wrap="none" lIns="63500" tIns="25400" rIns="63500" bIns="25400">
              <a:spAutoFit/>
            </a:bodyPr>
            <a:lstStyle/>
            <a:p>
              <a:pPr>
                <a:defRPr/>
              </a:pPr>
              <a:r>
                <a:rPr lang="en-US" altLang="zh-CN" sz="2000">
                  <a:solidFill>
                    <a:schemeClr val="tx1"/>
                  </a:solidFill>
                  <a:latin typeface="Courier New" panose="02070309020205020404" charset="0"/>
                  <a:ea typeface="宋体" panose="02010600030101010101" pitchFamily="2" charset="-122"/>
                  <a:cs typeface="宋体" panose="02010600030101010101" pitchFamily="2" charset="-122"/>
                </a:rPr>
                <a:t>$s2</a:t>
              </a:r>
              <a:endParaRPr lang="en-US" altLang="zh-CN" sz="2000">
                <a:solidFill>
                  <a:schemeClr val="tx1"/>
                </a:solidFill>
                <a:latin typeface="Courier New" panose="02070309020205020404" charset="0"/>
                <a:ea typeface="宋体" panose="02010600030101010101" pitchFamily="2" charset="-122"/>
                <a:cs typeface="宋体" panose="02010600030101010101" pitchFamily="2" charset="-122"/>
              </a:endParaRPr>
            </a:p>
          </p:txBody>
        </p:sp>
        <p:sp>
          <p:nvSpPr>
            <p:cNvPr id="44" name="Rectangle 61"/>
            <p:cNvSpPr>
              <a:spLocks noChangeArrowheads="1"/>
            </p:cNvSpPr>
            <p:nvPr/>
          </p:nvSpPr>
          <p:spPr bwMode="auto">
            <a:xfrm>
              <a:off x="4304" y="2896"/>
              <a:ext cx="872" cy="205"/>
            </a:xfrm>
            <a:prstGeom prst="rect">
              <a:avLst/>
            </a:prstGeom>
            <a:noFill/>
            <a:ln>
              <a:noFill/>
            </a:ln>
            <a:effectLst/>
          </p:spPr>
          <p:txBody>
            <a:bodyPr wrap="none" lIns="63500" tIns="25400" rIns="63500" bIns="25400">
              <a:spAutoFit/>
            </a:bodyPr>
            <a:lstStyle/>
            <a:p>
              <a:pPr>
                <a:defRPr/>
              </a:pPr>
              <a:r>
                <a:rPr lang="en-US" altLang="zh-CN">
                  <a:solidFill>
                    <a:schemeClr val="tx1"/>
                  </a:solidFill>
                  <a:latin typeface="Arial" panose="020B0604020202020204" pitchFamily="34" charset="0"/>
                  <a:ea typeface="宋体" panose="02010600030101010101" pitchFamily="2" charset="-122"/>
                  <a:cs typeface="宋体" panose="02010600030101010101" pitchFamily="2" charset="-122"/>
                </a:rPr>
                <a:t>0x12004094</a:t>
              </a:r>
              <a:endParaRPr lang="en-US" altLang="zh-CN">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45" name="Line 62"/>
            <p:cNvSpPr>
              <a:spLocks noChangeShapeType="1"/>
            </p:cNvSpPr>
            <p:nvPr/>
          </p:nvSpPr>
          <p:spPr bwMode="auto">
            <a:xfrm>
              <a:off x="3248" y="2182"/>
              <a:ext cx="100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6" name="Rectangle 63"/>
            <p:cNvSpPr>
              <a:spLocks noChangeArrowheads="1"/>
            </p:cNvSpPr>
            <p:nvPr/>
          </p:nvSpPr>
          <p:spPr bwMode="auto">
            <a:xfrm>
              <a:off x="528" y="2016"/>
              <a:ext cx="1164" cy="224"/>
            </a:xfrm>
            <a:prstGeom prst="rect">
              <a:avLst/>
            </a:prstGeom>
            <a:noFill/>
            <a:ln>
              <a:noFill/>
            </a:ln>
            <a:effectLst/>
          </p:spPr>
          <p:txBody>
            <a:bodyPr wrap="none" lIns="63500" tIns="25400" rIns="63500" bIns="25400">
              <a:spAutoFit/>
            </a:bodyPr>
            <a:lstStyle/>
            <a:p>
              <a:pPr>
                <a:defRPr/>
              </a:pPr>
              <a:r>
                <a:rPr lang="en-US" altLang="zh-CN" sz="2000" dirty="0">
                  <a:solidFill>
                    <a:schemeClr val="tx1"/>
                  </a:solidFill>
                  <a:latin typeface="Courier New" panose="02070309020205020404" charset="0"/>
                  <a:ea typeface="宋体" panose="02010600030101010101" pitchFamily="2" charset="-122"/>
                  <a:cs typeface="宋体" panose="02010600030101010101" pitchFamily="2" charset="-122"/>
                </a:rPr>
                <a:t>24</a:t>
              </a:r>
              <a:r>
                <a:rPr lang="en-US" altLang="zh-CN" sz="2000" baseline="-25000" dirty="0">
                  <a:solidFill>
                    <a:schemeClr val="tx1"/>
                  </a:solidFill>
                  <a:latin typeface="Courier New" panose="02070309020205020404" charset="0"/>
                  <a:ea typeface="宋体" panose="02010600030101010101" pitchFamily="2" charset="-122"/>
                  <a:cs typeface="宋体" panose="02010600030101010101" pitchFamily="2" charset="-122"/>
                </a:rPr>
                <a:t>10</a:t>
              </a:r>
              <a:r>
                <a:rPr lang="en-US" altLang="zh-CN" sz="2000" dirty="0">
                  <a:solidFill>
                    <a:schemeClr val="tx1"/>
                  </a:solidFill>
                  <a:latin typeface="Courier New" panose="02070309020205020404" charset="0"/>
                  <a:ea typeface="宋体" panose="02010600030101010101" pitchFamily="2" charset="-122"/>
                  <a:cs typeface="宋体" panose="02010600030101010101" pitchFamily="2" charset="-122"/>
                </a:rPr>
                <a:t> + $s2 =</a:t>
              </a:r>
              <a:endParaRPr lang="en-US" altLang="zh-CN" sz="2000" dirty="0">
                <a:solidFill>
                  <a:schemeClr val="tx1"/>
                </a:solidFill>
                <a:latin typeface="Courier New" panose="02070309020205020404" charset="0"/>
                <a:ea typeface="宋体" panose="02010600030101010101" pitchFamily="2" charset="-122"/>
                <a:cs typeface="宋体" panose="02010600030101010101" pitchFamily="2" charset="-122"/>
              </a:endParaRPr>
            </a:p>
          </p:txBody>
        </p:sp>
      </p:grpSp>
      <p:sp>
        <p:nvSpPr>
          <p:cNvPr id="47" name="Rectangle 66"/>
          <p:cNvSpPr>
            <a:spLocks noChangeArrowheads="1"/>
          </p:cNvSpPr>
          <p:nvPr/>
        </p:nvSpPr>
        <p:spPr bwMode="auto">
          <a:xfrm>
            <a:off x="2399507" y="2965450"/>
            <a:ext cx="1808187" cy="420628"/>
          </a:xfrm>
          <a:prstGeom prst="rect">
            <a:avLst/>
          </a:prstGeom>
          <a:noFill/>
          <a:ln>
            <a:noFill/>
          </a:ln>
          <a:effectLst/>
        </p:spPr>
        <p:txBody>
          <a:bodyPr wrap="none" lIns="63500" tIns="25400" rIns="63500" bIns="25400">
            <a:spAutoFit/>
          </a:bodyPr>
          <a:lstStyle/>
          <a:p>
            <a:pPr>
              <a:defRPr/>
            </a:pPr>
            <a:r>
              <a:rPr lang="en-US" altLang="zh-CN" sz="2400" dirty="0">
                <a:solidFill>
                  <a:srgbClr val="0070C0"/>
                </a:solidFill>
                <a:latin typeface="Arial" panose="020B0604020202020204" pitchFamily="34" charset="0"/>
                <a:ea typeface="宋体" panose="02010600030101010101" pitchFamily="2" charset="-122"/>
                <a:cs typeface="宋体" panose="02010600030101010101" pitchFamily="2" charset="-122"/>
              </a:rPr>
              <a:t>0x120040ac</a:t>
            </a:r>
            <a:endParaRPr lang="en-US" altLang="zh-CN" sz="2400" dirty="0">
              <a:solidFill>
                <a:srgbClr val="0070C0"/>
              </a:solidFill>
              <a:latin typeface="Arial" panose="020B0604020202020204" pitchFamily="34" charset="0"/>
              <a:ea typeface="宋体" panose="02010600030101010101" pitchFamily="2" charset="-122"/>
              <a:cs typeface="宋体" panose="02010600030101010101" pitchFamily="2" charset="-122"/>
            </a:endParaRPr>
          </a:p>
        </p:txBody>
      </p:sp>
      <p:grpSp>
        <p:nvGrpSpPr>
          <p:cNvPr id="48" name="Group 76"/>
          <p:cNvGrpSpPr/>
          <p:nvPr/>
        </p:nvGrpSpPr>
        <p:grpSpPr bwMode="auto">
          <a:xfrm>
            <a:off x="3804444" y="3830637"/>
            <a:ext cx="4114800" cy="431800"/>
            <a:chOff x="2592" y="2560"/>
            <a:chExt cx="2592" cy="272"/>
          </a:xfrm>
        </p:grpSpPr>
        <p:sp>
          <p:nvSpPr>
            <p:cNvPr id="49" name="Line 69"/>
            <p:cNvSpPr>
              <a:spLocks noChangeShapeType="1"/>
            </p:cNvSpPr>
            <p:nvPr/>
          </p:nvSpPr>
          <p:spPr bwMode="auto">
            <a:xfrm>
              <a:off x="3120" y="2704"/>
              <a:ext cx="336" cy="0"/>
            </a:xfrm>
            <a:prstGeom prst="line">
              <a:avLst/>
            </a:prstGeom>
            <a:noFill/>
            <a:ln w="12700">
              <a:solidFill>
                <a:schemeClr val="tx1"/>
              </a:solidFill>
              <a:round/>
              <a:head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50" name="Line 70"/>
            <p:cNvSpPr>
              <a:spLocks noChangeShapeType="1"/>
            </p:cNvSpPr>
            <p:nvPr/>
          </p:nvSpPr>
          <p:spPr bwMode="auto">
            <a:xfrm>
              <a:off x="3264" y="2608"/>
              <a:ext cx="100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51" name="Line 71"/>
            <p:cNvSpPr>
              <a:spLocks noChangeShapeType="1"/>
            </p:cNvSpPr>
            <p:nvPr/>
          </p:nvSpPr>
          <p:spPr bwMode="auto">
            <a:xfrm>
              <a:off x="3264" y="2752"/>
              <a:ext cx="100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52" name="Rectangle 73"/>
            <p:cNvSpPr>
              <a:spLocks noChangeArrowheads="1"/>
            </p:cNvSpPr>
            <p:nvPr/>
          </p:nvSpPr>
          <p:spPr bwMode="auto">
            <a:xfrm>
              <a:off x="4320" y="2560"/>
              <a:ext cx="864" cy="205"/>
            </a:xfrm>
            <a:prstGeom prst="rect">
              <a:avLst/>
            </a:prstGeom>
            <a:noFill/>
            <a:ln>
              <a:noFill/>
            </a:ln>
            <a:effectLst/>
          </p:spPr>
          <p:txBody>
            <a:bodyPr wrap="none" lIns="63500" tIns="25400" rIns="63500" bIns="25400">
              <a:spAutoFit/>
            </a:bodyPr>
            <a:lstStyle/>
            <a:p>
              <a:pPr>
                <a:defRPr/>
              </a:pPr>
              <a:r>
                <a:rPr lang="en-US" altLang="zh-CN">
                  <a:solidFill>
                    <a:schemeClr val="tx1"/>
                  </a:solidFill>
                  <a:latin typeface="Arial" panose="020B0604020202020204" pitchFamily="34" charset="0"/>
                  <a:ea typeface="宋体" panose="02010600030101010101" pitchFamily="2" charset="-122"/>
                  <a:cs typeface="宋体" panose="02010600030101010101" pitchFamily="2" charset="-122"/>
                </a:rPr>
                <a:t>0x120040ac</a:t>
              </a:r>
              <a:endParaRPr lang="en-US" altLang="zh-CN">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53" name="Rectangle 74"/>
            <p:cNvSpPr>
              <a:spLocks noChangeArrowheads="1"/>
            </p:cNvSpPr>
            <p:nvPr/>
          </p:nvSpPr>
          <p:spPr bwMode="auto">
            <a:xfrm>
              <a:off x="2592" y="2608"/>
              <a:ext cx="560" cy="224"/>
            </a:xfrm>
            <a:prstGeom prst="rect">
              <a:avLst/>
            </a:prstGeom>
            <a:noFill/>
            <a:ln>
              <a:noFill/>
            </a:ln>
            <a:effectLst/>
          </p:spPr>
          <p:txBody>
            <a:bodyPr wrap="none" lIns="63500" tIns="25400" rIns="63500" bIns="25400">
              <a:spAutoFit/>
            </a:bodyPr>
            <a:lstStyle/>
            <a:p>
              <a:pPr>
                <a:defRPr/>
              </a:pPr>
              <a:r>
                <a:rPr lang="zh-CN" altLang="en-US" sz="2000">
                  <a:solidFill>
                    <a:schemeClr val="tx1"/>
                  </a:solidFill>
                  <a:latin typeface="Courier New" panose="02070309020205020404" charset="0"/>
                  <a:ea typeface="宋体" panose="02010600030101010101" pitchFamily="2" charset="-122"/>
                  <a:cs typeface="宋体" panose="02010600030101010101" pitchFamily="2" charset="-122"/>
                </a:rPr>
                <a:t> </a:t>
              </a:r>
              <a:r>
                <a:rPr lang="en-US" altLang="zh-CN" sz="2000">
                  <a:solidFill>
                    <a:schemeClr val="tx1"/>
                  </a:solidFill>
                  <a:latin typeface="Courier New" panose="02070309020205020404" charset="0"/>
                  <a:ea typeface="宋体" panose="02010600030101010101" pitchFamily="2" charset="-122"/>
                  <a:cs typeface="宋体" panose="02010600030101010101" pitchFamily="2" charset="-122"/>
                </a:rPr>
                <a:t>$t0 </a:t>
              </a:r>
              <a:endParaRPr lang="en-US" altLang="zh-CN" sz="2000">
                <a:solidFill>
                  <a:schemeClr val="tx1"/>
                </a:solidFill>
                <a:latin typeface="Courier New" panose="02070309020205020404" charset="0"/>
                <a:ea typeface="宋体" panose="02010600030101010101" pitchFamily="2" charset="-122"/>
                <a:cs typeface="宋体" panose="02010600030101010101" pitchFamily="2" charset="-122"/>
              </a:endParaRPr>
            </a:p>
          </p:txBody>
        </p:sp>
      </p:grpSp>
      <p:sp>
        <p:nvSpPr>
          <p:cNvPr id="54" name="文本框 50"/>
          <p:cNvSpPr txBox="1"/>
          <p:nvPr/>
        </p:nvSpPr>
        <p:spPr>
          <a:xfrm>
            <a:off x="1938338" y="1430594"/>
            <a:ext cx="688975" cy="461665"/>
          </a:xfrm>
          <a:prstGeom prst="rect">
            <a:avLst/>
          </a:prstGeom>
          <a:noFill/>
        </p:spPr>
        <p:txBody>
          <a:bodyPr wrap="square" rtlCol="0">
            <a:spAutoFit/>
          </a:bodyPr>
          <a:lstStyle/>
          <a:p>
            <a:r>
              <a:rPr lang="en-US" altLang="zh-CN" sz="2400" dirty="0" err="1">
                <a:solidFill>
                  <a:srgbClr val="0000CC"/>
                </a:solidFill>
                <a:latin typeface="Abadi MT Condensed Light" charset="0"/>
                <a:ea typeface="Abadi MT Condensed Light" charset="0"/>
                <a:cs typeface="Abadi MT Condensed Light" charset="0"/>
              </a:rPr>
              <a:t>lw</a:t>
            </a:r>
            <a:endParaRPr lang="zh-CN" altLang="en-US" sz="2400" dirty="0">
              <a:solidFill>
                <a:srgbClr val="0000CC"/>
              </a:solidFill>
              <a:latin typeface="Abadi MT Condensed Light" charset="0"/>
              <a:ea typeface="Abadi MT Condensed Light" charset="0"/>
              <a:cs typeface="Abadi MT Condensed Light" charset="0"/>
            </a:endParaRPr>
          </a:p>
        </p:txBody>
      </p:sp>
      <p:sp>
        <p:nvSpPr>
          <p:cNvPr id="55" name="文本框 1"/>
          <p:cNvSpPr txBox="1"/>
          <p:nvPr/>
        </p:nvSpPr>
        <p:spPr>
          <a:xfrm>
            <a:off x="2651124" y="1404848"/>
            <a:ext cx="688975" cy="461665"/>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2400" dirty="0">
                <a:solidFill>
                  <a:srgbClr val="0000CC"/>
                </a:solidFill>
                <a:latin typeface="Abadi MT Condensed Light" charset="0"/>
                <a:ea typeface="Abadi MT Condensed Light" charset="0"/>
                <a:cs typeface="Abadi MT Condensed Light" charset="0"/>
              </a:rPr>
              <a:t>$t0</a:t>
            </a:r>
            <a:endParaRPr lang="zh-CN" altLang="en-US" sz="2400" dirty="0">
              <a:solidFill>
                <a:srgbClr val="0000CC"/>
              </a:solidFill>
              <a:latin typeface="Abadi MT Condensed Light" charset="0"/>
              <a:ea typeface="Abadi MT Condensed Light" charset="0"/>
              <a:cs typeface="Abadi MT Condensed Light" charset="0"/>
            </a:endParaRPr>
          </a:p>
        </p:txBody>
      </p:sp>
      <p:sp>
        <p:nvSpPr>
          <p:cNvPr id="56" name="文本框 1"/>
          <p:cNvSpPr txBox="1"/>
          <p:nvPr/>
        </p:nvSpPr>
        <p:spPr>
          <a:xfrm>
            <a:off x="3410687" y="1407497"/>
            <a:ext cx="688975" cy="461665"/>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2400" dirty="0">
                <a:solidFill>
                  <a:srgbClr val="0000CC"/>
                </a:solidFill>
                <a:latin typeface="Abadi MT Condensed Light" charset="0"/>
                <a:ea typeface="Abadi MT Condensed Light" charset="0"/>
                <a:cs typeface="Abadi MT Condensed Light" charset="0"/>
              </a:rPr>
              <a:t>24</a:t>
            </a:r>
            <a:endParaRPr lang="zh-CN" altLang="en-US" sz="2400" dirty="0">
              <a:solidFill>
                <a:srgbClr val="0000CC"/>
              </a:solidFill>
              <a:latin typeface="Abadi MT Condensed Light" charset="0"/>
              <a:ea typeface="Abadi MT Condensed Light" charset="0"/>
              <a:cs typeface="Abadi MT Condensed Light" charset="0"/>
            </a:endParaRPr>
          </a:p>
        </p:txBody>
      </p:sp>
      <p:sp>
        <p:nvSpPr>
          <p:cNvPr id="57" name="文本框 1"/>
          <p:cNvSpPr txBox="1"/>
          <p:nvPr/>
        </p:nvSpPr>
        <p:spPr>
          <a:xfrm>
            <a:off x="4132162" y="1416498"/>
            <a:ext cx="688975" cy="461665"/>
          </a:xfrm>
          <a:prstGeom prst="rect">
            <a:avLst/>
          </a:prstGeom>
          <a:noFill/>
        </p:spPr>
        <p:txBody>
          <a:bodyPr wrap="square" rtlCol="0">
            <a:spAutoFit/>
          </a:bodyP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r>
              <a:rPr lang="en-US" altLang="zh-CN" sz="2400" dirty="0">
                <a:solidFill>
                  <a:srgbClr val="0000CC"/>
                </a:solidFill>
                <a:latin typeface="Abadi MT Condensed Light" charset="0"/>
                <a:ea typeface="Abadi MT Condensed Light" charset="0"/>
                <a:cs typeface="Abadi MT Condensed Light" charset="0"/>
              </a:rPr>
              <a:t>$s2</a:t>
            </a:r>
            <a:endParaRPr lang="zh-CN" altLang="en-US" sz="2400" dirty="0">
              <a:solidFill>
                <a:srgbClr val="0000CC"/>
              </a:solidFill>
              <a:latin typeface="Abadi MT Condensed Light" charset="0"/>
              <a:ea typeface="Abadi MT Condensed Light" charset="0"/>
              <a:cs typeface="Abadi MT Condensed Light" charset="0"/>
            </a:endParaRPr>
          </a:p>
        </p:txBody>
      </p:sp>
      <p:sp>
        <p:nvSpPr>
          <p:cNvPr id="58" name="文本框 1"/>
          <p:cNvSpPr txBox="1"/>
          <p:nvPr/>
        </p:nvSpPr>
        <p:spPr>
          <a:xfrm>
            <a:off x="6096000" y="1524000"/>
            <a:ext cx="2895600" cy="1569660"/>
          </a:xfrm>
          <a:prstGeom prst="rect">
            <a:avLst/>
          </a:prstGeom>
          <a:noFill/>
        </p:spPr>
        <p:txBody>
          <a:bodyPr wrap="square" rtlCol="0">
            <a:spAutoFit/>
          </a:bodyPr>
          <a:lstStyle/>
          <a:p>
            <a:r>
              <a:rPr lang="en-US" altLang="zh-CN" sz="2400" b="1" i="1" dirty="0"/>
              <a:t>“</a:t>
            </a:r>
            <a:r>
              <a:rPr lang="en-US" altLang="zh-CN" sz="2400" b="1" dirty="0" err="1">
                <a:latin typeface="Abadi MT Condensed Light" charset="0"/>
                <a:ea typeface="Abadi MT Condensed Light" charset="0"/>
                <a:cs typeface="Abadi MT Condensed Light" charset="0"/>
              </a:rPr>
              <a:t>lw</a:t>
            </a:r>
            <a:r>
              <a:rPr lang="en-US" altLang="zh-CN" sz="2400" b="1" i="1" dirty="0"/>
              <a:t>” can be replaced by other operations, such as </a:t>
            </a:r>
            <a:r>
              <a:rPr lang="en-US" altLang="zh-CN" sz="2400" b="1" dirty="0" err="1">
                <a:latin typeface="Abadi MT Condensed Light" charset="0"/>
                <a:ea typeface="Abadi MT Condensed Light" charset="0"/>
                <a:cs typeface="Abadi MT Condensed Light" charset="0"/>
              </a:rPr>
              <a:t>st</a:t>
            </a:r>
            <a:r>
              <a:rPr lang="en-US" altLang="zh-CN" sz="2400" b="1" dirty="0">
                <a:latin typeface="Abadi MT Condensed Light" charset="0"/>
                <a:ea typeface="Abadi MT Condensed Light" charset="0"/>
                <a:cs typeface="Abadi MT Condensed Light" charset="0"/>
              </a:rPr>
              <a:t>, </a:t>
            </a:r>
            <a:r>
              <a:rPr lang="en-US" altLang="zh-CN" sz="2400" b="1" dirty="0" err="1">
                <a:latin typeface="Abadi MT Condensed Light" charset="0"/>
                <a:ea typeface="Abadi MT Condensed Light" charset="0"/>
                <a:cs typeface="Abadi MT Condensed Light" charset="0"/>
              </a:rPr>
              <a:t>bnz</a:t>
            </a:r>
            <a:r>
              <a:rPr lang="en-US" altLang="zh-CN" sz="2400" b="1" dirty="0">
                <a:latin typeface="Abadi MT Condensed Light" charset="0"/>
                <a:ea typeface="Abadi MT Condensed Light" charset="0"/>
                <a:cs typeface="Abadi MT Condensed Light" charset="0"/>
              </a:rPr>
              <a:t>, </a:t>
            </a:r>
            <a:r>
              <a:rPr lang="en-US" altLang="zh-CN" sz="2400" b="1" dirty="0" err="1">
                <a:latin typeface="Abadi MT Condensed Light" charset="0"/>
                <a:ea typeface="Abadi MT Condensed Light" charset="0"/>
                <a:cs typeface="Abadi MT Condensed Light" charset="0"/>
              </a:rPr>
              <a:t>ori</a:t>
            </a:r>
            <a:r>
              <a:rPr lang="en-US" altLang="zh-CN" sz="2400" b="1" dirty="0"/>
              <a:t>, </a:t>
            </a:r>
            <a:r>
              <a:rPr lang="en-US" altLang="zh-CN" sz="2400" b="1" i="1" dirty="0"/>
              <a:t>et. al</a:t>
            </a:r>
            <a:r>
              <a:rPr lang="en-US" altLang="zh-CN" dirty="0"/>
              <a:t>.</a:t>
            </a:r>
            <a:endParaRPr lang="zh-CN" altLang="en-US" dirty="0"/>
          </a:p>
        </p:txBody>
      </p:sp>
      <p:sp>
        <p:nvSpPr>
          <p:cNvPr id="59" name="Rectangle 3"/>
          <p:cNvSpPr>
            <a:spLocks noChangeArrowheads="1"/>
          </p:cNvSpPr>
          <p:nvPr/>
        </p:nvSpPr>
        <p:spPr bwMode="auto">
          <a:xfrm>
            <a:off x="76200" y="3085895"/>
            <a:ext cx="2817813" cy="477837"/>
          </a:xfrm>
          <a:prstGeom prst="rect">
            <a:avLst/>
          </a:prstGeom>
          <a:noFill/>
          <a:ln>
            <a:noFill/>
          </a:ln>
          <a:effectLst/>
        </p:spPr>
        <p:txBody>
          <a:bodyPr wrap="none" anchor="ctr"/>
          <a:lstStyle>
            <a:defPPr>
              <a:defRPr lang="zh-CN"/>
            </a:defPPr>
            <a:lvl1pPr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1pPr>
            <a:lvl2pPr marL="4572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2pPr>
            <a:lvl3pPr marL="9144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3pPr>
            <a:lvl4pPr marL="13716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4pPr>
            <a:lvl5pPr marL="1828800" algn="l" rtl="0" fontAlgn="base">
              <a:spcBef>
                <a:spcPct val="0"/>
              </a:spcBef>
              <a:spcAft>
                <a:spcPct val="0"/>
              </a:spcAft>
              <a:defRPr kern="1200">
                <a:solidFill>
                  <a:schemeClr val="tx1"/>
                </a:solidFill>
                <a:latin typeface="Calibri" panose="020F0502020204030204" charset="0"/>
                <a:ea typeface="宋体" panose="02010600030101010101" pitchFamily="2" charset="-122"/>
                <a:cs typeface="宋体" panose="02010600030101010101" pitchFamily="2" charset="-122"/>
              </a:defRPr>
            </a:lvl5pPr>
            <a:lvl6pPr marL="22860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6pPr>
            <a:lvl7pPr marL="27432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7pPr>
            <a:lvl8pPr marL="32004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8pPr>
            <a:lvl9pPr marL="3657600" algn="l" defTabSz="457200" rtl="0" eaLnBrk="1" latinLnBrk="0" hangingPunct="1">
              <a:defRPr kern="1200">
                <a:solidFill>
                  <a:schemeClr val="tx1"/>
                </a:solidFill>
                <a:latin typeface="Calibri" panose="020F0502020204030204" charset="0"/>
                <a:ea typeface="宋体" panose="02010600030101010101" pitchFamily="2" charset="-122"/>
                <a:cs typeface="宋体" panose="02010600030101010101" pitchFamily="2" charset="-122"/>
              </a:defRPr>
            </a:lvl9pPr>
          </a:lstStyle>
          <a:p>
            <a:pPr>
              <a:defRPr/>
            </a:pP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up)">
                                      <p:cBhvr>
                                        <p:cTn id="12" dur="500"/>
                                        <p:tgtEl>
                                          <p:spTgt spid="20"/>
                                        </p:tgtEl>
                                      </p:cBhvr>
                                    </p:animEffect>
                                  </p:childTnLst>
                                </p:cTn>
                              </p:par>
                              <p:par>
                                <p:cTn id="13" presetID="22" presetClass="entr" presetSubtype="1"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up)">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up)">
                                      <p:cBhvr>
                                        <p:cTn id="20" dur="500"/>
                                        <p:tgtEl>
                                          <p:spTgt spid="23"/>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err="1">
                <a:solidFill>
                  <a:srgbClr val="F2F2F2"/>
                </a:solidFill>
                <a:ea typeface="华文中宋" panose="02010600040101010101" pitchFamily="2" charset="-122"/>
              </a:rPr>
              <a:t>Reg-Immed</a:t>
            </a:r>
            <a:r>
              <a:rPr lang="en-US" altLang="zh-CN" dirty="0">
                <a:solidFill>
                  <a:srgbClr val="F2F2F2"/>
                </a:solidFill>
                <a:ea typeface="华文中宋" panose="02010600040101010101" pitchFamily="2" charset="-122"/>
              </a:rPr>
              <a:t> Instruction Encoding</a:t>
            </a:r>
            <a:endParaRPr lang="en-US" dirty="0"/>
          </a:p>
        </p:txBody>
      </p:sp>
      <p:sp>
        <p:nvSpPr>
          <p:cNvPr id="7" name="Content Placeholder 6"/>
          <p:cNvSpPr>
            <a:spLocks noGrp="1"/>
          </p:cNvSpPr>
          <p:nvPr>
            <p:ph sz="quarter" idx="13"/>
          </p:nvPr>
        </p:nvSpPr>
        <p:spPr/>
        <p:txBody>
          <a:bodyPr/>
          <a:lstStyle/>
          <a:p>
            <a:endParaRPr lang="en-US"/>
          </a:p>
        </p:txBody>
      </p:sp>
      <p:pic>
        <p:nvPicPr>
          <p:cNvPr id="8" name="Picture 3"/>
          <p:cNvPicPr>
            <a:picLocks noChangeAspect="1"/>
          </p:cNvPicPr>
          <p:nvPr/>
        </p:nvPicPr>
        <p:blipFill>
          <a:blip r:embed="rId1"/>
          <a:stretch>
            <a:fillRect/>
          </a:stretch>
        </p:blipFill>
        <p:spPr>
          <a:xfrm>
            <a:off x="76200" y="1889125"/>
            <a:ext cx="8915400" cy="2911475"/>
          </a:xfrm>
          <a:prstGeom prst="rect">
            <a:avLst/>
          </a:prstGeom>
          <a:noFill/>
          <a:ln w="19050">
            <a:noFill/>
          </a:ln>
        </p:spPr>
      </p:pic>
      <p:sp>
        <p:nvSpPr>
          <p:cNvPr id="9" name="Text Box 4"/>
          <p:cNvSpPr txBox="1"/>
          <p:nvPr/>
        </p:nvSpPr>
        <p:spPr>
          <a:xfrm>
            <a:off x="5083175" y="4651375"/>
            <a:ext cx="3767378" cy="307777"/>
          </a:xfrm>
          <a:prstGeom prst="rect">
            <a:avLst/>
          </a:prstGeom>
          <a:noFill/>
          <a:ln w="19050">
            <a:noFill/>
          </a:ln>
        </p:spPr>
        <p:txBody>
          <a:bodyPr wrap="none">
            <a:spAutoFit/>
          </a:bodyPr>
          <a:lstStyle/>
          <a:p>
            <a:pPr lvl="0" eaLnBrk="1" hangingPunct="1">
              <a:buClrTx/>
            </a:pPr>
            <a:r>
              <a:rPr lang="en-US" altLang="zh-CN" sz="1400" dirty="0">
                <a:latin typeface="Arial" panose="020B0604020202020204" pitchFamily="34" charset="0"/>
                <a:ea typeface="Arial" panose="020B0604020202020204" pitchFamily="34" charset="0"/>
                <a:cs typeface="Arial" panose="020B0604020202020204" pitchFamily="34" charset="0"/>
              </a:rPr>
              <a:t>[MIPS R4000 Microprocessor User</a:t>
            </a:r>
            <a:r>
              <a:rPr lang="ja-JP" altLang="en-US" sz="1400" dirty="0">
                <a:latin typeface="Arial" panose="020B0604020202020204" pitchFamily="34" charset="0"/>
                <a:ea typeface="Arial" panose="020B0604020202020204" pitchFamily="34" charset="0"/>
                <a:cs typeface="Arial" panose="020B0604020202020204" pitchFamily="34" charset="0"/>
              </a:rPr>
              <a:t>’</a:t>
            </a:r>
            <a:r>
              <a:rPr lang="en-US" altLang="ja-JP" sz="1400" dirty="0">
                <a:latin typeface="Arial" panose="020B0604020202020204" pitchFamily="34" charset="0"/>
                <a:ea typeface="Arial" panose="020B0604020202020204" pitchFamily="34" charset="0"/>
                <a:cs typeface="Arial" panose="020B0604020202020204" pitchFamily="34" charset="0"/>
              </a:rPr>
              <a:t>s Manual]</a:t>
            </a:r>
            <a:endParaRPr lang="en-US" altLang="zh-CN" sz="1400" dirty="0">
              <a:latin typeface="Arial" panose="020B0604020202020204" pitchFamily="34" charset="0"/>
              <a:ea typeface="Arial" panose="020B0604020202020204" pitchFamily="34" charset="0"/>
              <a:cs typeface="Arial" panose="020B0604020202020204" pitchFamily="34" charset="0"/>
            </a:endParaRPr>
          </a:p>
        </p:txBody>
      </p:sp>
      <p:sp>
        <p:nvSpPr>
          <p:cNvPr id="10" name="Rectangle 5"/>
          <p:cNvSpPr/>
          <p:nvPr/>
        </p:nvSpPr>
        <p:spPr>
          <a:xfrm>
            <a:off x="846138" y="3284538"/>
            <a:ext cx="8004175" cy="265112"/>
          </a:xfrm>
          <a:prstGeom prst="rect">
            <a:avLst/>
          </a:prstGeom>
          <a:solidFill>
            <a:srgbClr val="DDDDDD">
              <a:alpha val="39999"/>
            </a:srgbClr>
          </a:solidFill>
          <a:ln w="19050">
            <a:noFill/>
          </a:ln>
        </p:spPr>
        <p:txBody>
          <a:bodyPr wrap="none" anchor="ctr"/>
          <a:lstStyle/>
          <a:p>
            <a:pPr lvl="0" eaLnBrk="1" hangingPunct="1">
              <a:buClrTx/>
            </a:pPr>
            <a:endParaRPr sz="1800" dirty="0">
              <a:latin typeface="Arial" panose="020B0604020202020204" pitchFamily="34" charset="0"/>
              <a:ea typeface="MS PGothic" panose="020B0600070205080204" charset="-128"/>
            </a:endParaRPr>
          </a:p>
        </p:txBody>
      </p:sp>
      <p:sp>
        <p:nvSpPr>
          <p:cNvPr id="11" name="Rectangle 6"/>
          <p:cNvSpPr/>
          <p:nvPr/>
        </p:nvSpPr>
        <p:spPr>
          <a:xfrm>
            <a:off x="4852988" y="3022600"/>
            <a:ext cx="3995737" cy="265113"/>
          </a:xfrm>
          <a:prstGeom prst="rect">
            <a:avLst/>
          </a:prstGeom>
          <a:solidFill>
            <a:srgbClr val="DDDDDD">
              <a:alpha val="39999"/>
            </a:srgbClr>
          </a:solidFill>
          <a:ln w="19050">
            <a:noFill/>
          </a:ln>
        </p:spPr>
        <p:txBody>
          <a:bodyPr wrap="none" anchor="ctr"/>
          <a:lstStyle/>
          <a:p>
            <a:pPr lvl="0" eaLnBrk="1" hangingPunct="1">
              <a:buClrTx/>
            </a:pPr>
            <a:endParaRPr sz="1800" dirty="0">
              <a:latin typeface="Arial" panose="020B0604020202020204" pitchFamily="34" charset="0"/>
              <a:ea typeface="MS PGothic" panose="020B0600070205080204" charset="-128"/>
            </a:endParaRPr>
          </a:p>
        </p:txBody>
      </p:sp>
      <p:sp>
        <p:nvSpPr>
          <p:cNvPr id="12" name="Rectangle 7"/>
          <p:cNvSpPr/>
          <p:nvPr/>
        </p:nvSpPr>
        <p:spPr>
          <a:xfrm>
            <a:off x="4860925" y="4070350"/>
            <a:ext cx="4003675" cy="585788"/>
          </a:xfrm>
          <a:prstGeom prst="rect">
            <a:avLst/>
          </a:prstGeom>
          <a:solidFill>
            <a:srgbClr val="DDDDDD">
              <a:alpha val="39999"/>
            </a:srgbClr>
          </a:solidFill>
          <a:ln w="19050">
            <a:noFill/>
          </a:ln>
        </p:spPr>
        <p:txBody>
          <a:bodyPr wrap="none" anchor="ctr"/>
          <a:lstStyle/>
          <a:p>
            <a:pPr lvl="0" eaLnBrk="1" hangingPunct="1">
              <a:buClrTx/>
            </a:pPr>
            <a:endParaRPr sz="1800" dirty="0">
              <a:latin typeface="Arial" panose="020B0604020202020204" pitchFamily="34" charset="0"/>
              <a:ea typeface="MS PGothic" panose="020B0600070205080204" charset="-128"/>
            </a:endParaRPr>
          </a:p>
        </p:txBody>
      </p:sp>
      <p:sp>
        <p:nvSpPr>
          <p:cNvPr id="13" name="Rectangle 8"/>
          <p:cNvSpPr/>
          <p:nvPr/>
        </p:nvSpPr>
        <p:spPr>
          <a:xfrm>
            <a:off x="4838700" y="3817938"/>
            <a:ext cx="2011363" cy="265112"/>
          </a:xfrm>
          <a:prstGeom prst="rect">
            <a:avLst/>
          </a:prstGeom>
          <a:solidFill>
            <a:srgbClr val="DDDDDD">
              <a:alpha val="39999"/>
            </a:srgbClr>
          </a:solidFill>
          <a:ln w="19050">
            <a:noFill/>
          </a:ln>
        </p:spPr>
        <p:txBody>
          <a:bodyPr wrap="none" anchor="ctr"/>
          <a:lstStyle/>
          <a:p>
            <a:pPr lvl="0" eaLnBrk="1" hangingPunct="1">
              <a:buClrTx/>
            </a:pPr>
            <a:endParaRPr sz="1800" dirty="0">
              <a:latin typeface="Arial" panose="020B0604020202020204" pitchFamily="34" charset="0"/>
              <a:ea typeface="MS PGothic" panose="020B0600070205080204" charset="-128"/>
            </a:endParaRPr>
          </a:p>
        </p:txBody>
      </p:sp>
      <p:sp>
        <p:nvSpPr>
          <p:cNvPr id="14" name="Rectangle 9"/>
          <p:cNvSpPr/>
          <p:nvPr/>
        </p:nvSpPr>
        <p:spPr>
          <a:xfrm>
            <a:off x="7835900" y="3565525"/>
            <a:ext cx="1022350" cy="509588"/>
          </a:xfrm>
          <a:prstGeom prst="rect">
            <a:avLst/>
          </a:prstGeom>
          <a:solidFill>
            <a:srgbClr val="DDDDDD">
              <a:alpha val="39999"/>
            </a:srgbClr>
          </a:solidFill>
          <a:ln w="19050">
            <a:noFill/>
          </a:ln>
        </p:spPr>
        <p:txBody>
          <a:bodyPr wrap="none" anchor="ctr"/>
          <a:lstStyle/>
          <a:p>
            <a:pPr lvl="0" eaLnBrk="1" hangingPunct="1">
              <a:buClrTx/>
            </a:pPr>
            <a:endParaRPr sz="1800" dirty="0">
              <a:latin typeface="Arial" panose="020B0604020202020204" pitchFamily="34" charset="0"/>
              <a:ea typeface="MS PGothic" panose="020B0600070205080204" charset="-128"/>
            </a:endParaRPr>
          </a:p>
        </p:txBody>
      </p:sp>
      <p:sp>
        <p:nvSpPr>
          <p:cNvPr id="15" name="Rectangle 10"/>
          <p:cNvSpPr/>
          <p:nvPr/>
        </p:nvSpPr>
        <p:spPr>
          <a:xfrm>
            <a:off x="852488" y="4079875"/>
            <a:ext cx="3987800" cy="561975"/>
          </a:xfrm>
          <a:prstGeom prst="rect">
            <a:avLst/>
          </a:prstGeom>
          <a:solidFill>
            <a:srgbClr val="DDDDDD">
              <a:alpha val="39999"/>
            </a:srgbClr>
          </a:solidFill>
          <a:ln w="19050">
            <a:noFill/>
          </a:ln>
        </p:spPr>
        <p:txBody>
          <a:bodyPr wrap="none" anchor="ctr"/>
          <a:lstStyle/>
          <a:p>
            <a:pPr lvl="0" eaLnBrk="1" hangingPunct="1">
              <a:buClrTx/>
            </a:pPr>
            <a:endParaRPr sz="1800" dirty="0">
              <a:latin typeface="Arial" panose="020B0604020202020204" pitchFamily="34" charset="0"/>
              <a:ea typeface="MS PGothic" panose="020B0600070205080204" charset="-128"/>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Machine Language - (J-Type)</a:t>
            </a:r>
            <a:endParaRPr lang="en-US" dirty="0"/>
          </a:p>
        </p:txBody>
      </p:sp>
      <p:sp>
        <p:nvSpPr>
          <p:cNvPr id="7" name="Content Placeholder 6"/>
          <p:cNvSpPr>
            <a:spLocks noGrp="1"/>
          </p:cNvSpPr>
          <p:nvPr>
            <p:ph sz="quarter" idx="13"/>
          </p:nvPr>
        </p:nvSpPr>
        <p:spPr/>
        <p:txBody>
          <a:bodyPr/>
          <a:lstStyle/>
          <a:p>
            <a:r>
              <a:rPr lang="en-US" dirty="0"/>
              <a:t>3.3</a:t>
            </a:r>
            <a:endParaRPr lang="en-US" dirty="0"/>
          </a:p>
        </p:txBody>
      </p:sp>
      <p:grpSp>
        <p:nvGrpSpPr>
          <p:cNvPr id="8" name="Group 10"/>
          <p:cNvGrpSpPr/>
          <p:nvPr/>
        </p:nvGrpSpPr>
        <p:grpSpPr bwMode="auto">
          <a:xfrm>
            <a:off x="1447800" y="1914523"/>
            <a:ext cx="5791200" cy="649288"/>
            <a:chOff x="912" y="2160"/>
            <a:chExt cx="3648" cy="409"/>
          </a:xfrm>
        </p:grpSpPr>
        <p:sp>
          <p:nvSpPr>
            <p:cNvPr id="9" name="Rectangle 6"/>
            <p:cNvSpPr>
              <a:spLocks noChangeArrowheads="1"/>
            </p:cNvSpPr>
            <p:nvPr/>
          </p:nvSpPr>
          <p:spPr bwMode="auto">
            <a:xfrm>
              <a:off x="912" y="2160"/>
              <a:ext cx="3648" cy="184"/>
            </a:xfrm>
            <a:prstGeom prst="rect">
              <a:avLst/>
            </a:prstGeom>
            <a:noFill/>
            <a:ln w="12700">
              <a:solidFill>
                <a:schemeClr val="tx1"/>
              </a:solidFill>
              <a:miter lim="800000"/>
            </a:ln>
            <a:effectLst/>
          </p:spPr>
          <p:txBody>
            <a:bodyPr wrap="none" anchor="ctr"/>
            <a:lstStyle/>
            <a:p>
              <a:pPr>
                <a:defRPr/>
              </a:pPr>
              <a:endParaRPr lang="zh-CN" altLang="en-US"/>
            </a:p>
          </p:txBody>
        </p:sp>
        <p:sp>
          <p:nvSpPr>
            <p:cNvPr id="10" name="Line 7"/>
            <p:cNvSpPr>
              <a:spLocks noChangeShapeType="1"/>
            </p:cNvSpPr>
            <p:nvPr/>
          </p:nvSpPr>
          <p:spPr bwMode="auto">
            <a:xfrm>
              <a:off x="1584" y="2160"/>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1" name="Text Box 8"/>
            <p:cNvSpPr txBox="1">
              <a:spLocks noChangeArrowheads="1"/>
            </p:cNvSpPr>
            <p:nvPr/>
          </p:nvSpPr>
          <p:spPr bwMode="auto">
            <a:xfrm>
              <a:off x="1085" y="2338"/>
              <a:ext cx="1556"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dirty="0">
                  <a:ea typeface="宋体" panose="02010600030101010101" pitchFamily="2" charset="-122"/>
                  <a:cs typeface="宋体" panose="02010600030101010101" pitchFamily="2" charset="-122"/>
                </a:rPr>
                <a:t>                                    </a:t>
              </a:r>
              <a:endParaRPr lang="en-US" altLang="zh-CN" dirty="0">
                <a:ea typeface="宋体" panose="02010600030101010101" pitchFamily="2" charset="-122"/>
                <a:cs typeface="宋体" panose="02010600030101010101" pitchFamily="2" charset="-122"/>
              </a:endParaRPr>
            </a:p>
          </p:txBody>
        </p:sp>
      </p:grpSp>
      <p:grpSp>
        <p:nvGrpSpPr>
          <p:cNvPr id="12" name="Group 11"/>
          <p:cNvGrpSpPr/>
          <p:nvPr/>
        </p:nvGrpSpPr>
        <p:grpSpPr bwMode="auto">
          <a:xfrm>
            <a:off x="2286000" y="2828925"/>
            <a:ext cx="4468813" cy="2743200"/>
            <a:chOff x="1440" y="2256"/>
            <a:chExt cx="2815" cy="1728"/>
          </a:xfrm>
        </p:grpSpPr>
        <p:sp>
          <p:nvSpPr>
            <p:cNvPr id="13" name="Rectangle 12"/>
            <p:cNvSpPr>
              <a:spLocks noChangeArrowheads="1"/>
            </p:cNvSpPr>
            <p:nvPr/>
          </p:nvSpPr>
          <p:spPr bwMode="auto">
            <a:xfrm>
              <a:off x="1728" y="3600"/>
              <a:ext cx="1440" cy="144"/>
            </a:xfrm>
            <a:prstGeom prst="rect">
              <a:avLst/>
            </a:prstGeom>
            <a:noFill/>
            <a:ln w="12700">
              <a:solidFill>
                <a:schemeClr val="tx1"/>
              </a:solidFill>
              <a:miter lim="800000"/>
            </a:ln>
            <a:effectLst/>
          </p:spPr>
          <p:txBody>
            <a:bodyPr wrap="none" anchor="ctr"/>
            <a:lstStyle/>
            <a:p>
              <a:pPr>
                <a:defRPr/>
              </a:pPr>
              <a:endParaRPr lang="zh-CN" altLang="en-US"/>
            </a:p>
          </p:txBody>
        </p:sp>
        <p:sp>
          <p:nvSpPr>
            <p:cNvPr id="14" name="Rectangle 13"/>
            <p:cNvSpPr>
              <a:spLocks noChangeArrowheads="1"/>
            </p:cNvSpPr>
            <p:nvPr/>
          </p:nvSpPr>
          <p:spPr bwMode="auto">
            <a:xfrm>
              <a:off x="2304" y="3600"/>
              <a:ext cx="257" cy="186"/>
            </a:xfrm>
            <a:prstGeom prst="rect">
              <a:avLst/>
            </a:prstGeom>
            <a:noFill/>
            <a:ln>
              <a:noFill/>
            </a:ln>
            <a:effectLst/>
          </p:spPr>
          <p:txBody>
            <a:bodyPr wrap="none" lIns="63500" tIns="25400" rIns="63500" bIns="25400">
              <a:spAutoFit/>
            </a:bodyPr>
            <a:lstStyle/>
            <a:p>
              <a:pPr>
                <a:defRPr/>
              </a:pPr>
              <a:r>
                <a:rPr lang="en-US" altLang="zh-CN" sz="1600" dirty="0">
                  <a:solidFill>
                    <a:schemeClr val="tx1"/>
                  </a:solidFill>
                  <a:latin typeface="Arial" panose="020B0604020202020204" pitchFamily="34" charset="0"/>
                  <a:ea typeface="宋体" panose="02010600030101010101" pitchFamily="2" charset="-122"/>
                  <a:cs typeface="宋体" panose="02010600030101010101" pitchFamily="2" charset="-122"/>
                </a:rPr>
                <a:t>PC</a:t>
              </a:r>
              <a:endParaRPr lang="en-US" altLang="zh-CN" sz="1600" dirty="0">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15" name="Line 14"/>
            <p:cNvSpPr>
              <a:spLocks noChangeShapeType="1"/>
            </p:cNvSpPr>
            <p:nvPr/>
          </p:nvSpPr>
          <p:spPr bwMode="auto">
            <a:xfrm flipV="1">
              <a:off x="3168" y="3648"/>
              <a:ext cx="288"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16" name="Line 15"/>
            <p:cNvSpPr>
              <a:spLocks noChangeShapeType="1"/>
            </p:cNvSpPr>
            <p:nvPr/>
          </p:nvSpPr>
          <p:spPr bwMode="auto">
            <a:xfrm flipH="1">
              <a:off x="1632" y="3408"/>
              <a:ext cx="96" cy="96"/>
            </a:xfrm>
            <a:prstGeom prst="line">
              <a:avLst/>
            </a:prstGeom>
            <a:noFill/>
            <a:ln w="28575">
              <a:solidFill>
                <a:schemeClr val="accent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7" name="Rectangle 17"/>
            <p:cNvSpPr>
              <a:spLocks noChangeArrowheads="1"/>
            </p:cNvSpPr>
            <p:nvPr/>
          </p:nvSpPr>
          <p:spPr bwMode="auto">
            <a:xfrm>
              <a:off x="1632" y="3456"/>
              <a:ext cx="142" cy="166"/>
            </a:xfrm>
            <a:prstGeom prst="rect">
              <a:avLst/>
            </a:prstGeom>
            <a:noFill/>
            <a:ln>
              <a:noFill/>
            </a:ln>
            <a:effectLst/>
          </p:spPr>
          <p:txBody>
            <a:bodyPr wrap="none" lIns="63500" tIns="25400" rIns="63500" bIns="25400">
              <a:spAutoFit/>
            </a:bodyPr>
            <a:lstStyle/>
            <a:p>
              <a:pPr>
                <a:defRPr/>
              </a:pPr>
              <a:r>
                <a:rPr lang="en-US" altLang="zh-CN" sz="1400">
                  <a:latin typeface="Arial" panose="020B0604020202020204" pitchFamily="34" charset="0"/>
                  <a:ea typeface="宋体" panose="02010600030101010101" pitchFamily="2" charset="-122"/>
                  <a:cs typeface="宋体" panose="02010600030101010101" pitchFamily="2" charset="-122"/>
                </a:rPr>
                <a:t>4</a:t>
              </a:r>
              <a:endParaRPr lang="en-US" altLang="zh-CN" sz="1400">
                <a:latin typeface="Arial" panose="020B0604020202020204" pitchFamily="34" charset="0"/>
                <a:ea typeface="宋体" panose="02010600030101010101" pitchFamily="2" charset="-122"/>
                <a:cs typeface="宋体" panose="02010600030101010101" pitchFamily="2" charset="-122"/>
              </a:endParaRPr>
            </a:p>
          </p:txBody>
        </p:sp>
        <p:sp>
          <p:nvSpPr>
            <p:cNvPr id="18" name="Rectangle 19"/>
            <p:cNvSpPr>
              <a:spLocks noChangeArrowheads="1"/>
            </p:cNvSpPr>
            <p:nvPr/>
          </p:nvSpPr>
          <p:spPr bwMode="auto">
            <a:xfrm>
              <a:off x="1920" y="2640"/>
              <a:ext cx="1104" cy="144"/>
            </a:xfrm>
            <a:prstGeom prst="rect">
              <a:avLst/>
            </a:prstGeom>
            <a:noFill/>
            <a:ln w="12700">
              <a:solidFill>
                <a:schemeClr val="tx1"/>
              </a:solidFill>
              <a:miter lim="800000"/>
            </a:ln>
            <a:effectLst/>
          </p:spPr>
          <p:txBody>
            <a:bodyPr wrap="none" anchor="ctr"/>
            <a:lstStyle/>
            <a:p>
              <a:pPr>
                <a:defRPr/>
              </a:pPr>
              <a:endParaRPr lang="zh-CN" altLang="en-US"/>
            </a:p>
          </p:txBody>
        </p:sp>
        <p:sp>
          <p:nvSpPr>
            <p:cNvPr id="19" name="Line 20"/>
            <p:cNvSpPr>
              <a:spLocks noChangeShapeType="1"/>
            </p:cNvSpPr>
            <p:nvPr/>
          </p:nvSpPr>
          <p:spPr bwMode="auto">
            <a:xfrm flipH="1">
              <a:off x="2400" y="2496"/>
              <a:ext cx="96" cy="96"/>
            </a:xfrm>
            <a:prstGeom prst="line">
              <a:avLst/>
            </a:prstGeom>
            <a:noFill/>
            <a:ln w="28575">
              <a:solidFill>
                <a:schemeClr val="accent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20" name="Line 21"/>
            <p:cNvSpPr>
              <a:spLocks noChangeShapeType="1"/>
            </p:cNvSpPr>
            <p:nvPr/>
          </p:nvSpPr>
          <p:spPr bwMode="auto">
            <a:xfrm flipH="1">
              <a:off x="2736" y="3312"/>
              <a:ext cx="96" cy="96"/>
            </a:xfrm>
            <a:prstGeom prst="line">
              <a:avLst/>
            </a:prstGeom>
            <a:noFill/>
            <a:ln w="28575">
              <a:solidFill>
                <a:schemeClr val="accent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21" name="Rectangle 22"/>
            <p:cNvSpPr>
              <a:spLocks noChangeArrowheads="1"/>
            </p:cNvSpPr>
            <p:nvPr/>
          </p:nvSpPr>
          <p:spPr bwMode="auto">
            <a:xfrm>
              <a:off x="2448" y="2448"/>
              <a:ext cx="204" cy="166"/>
            </a:xfrm>
            <a:prstGeom prst="rect">
              <a:avLst/>
            </a:prstGeom>
            <a:noFill/>
            <a:ln>
              <a:noFill/>
            </a:ln>
            <a:effectLst/>
          </p:spPr>
          <p:txBody>
            <a:bodyPr wrap="none" lIns="63500" tIns="25400" rIns="63500" bIns="25400">
              <a:spAutoFit/>
            </a:bodyPr>
            <a:lstStyle/>
            <a:p>
              <a:pPr>
                <a:defRPr/>
              </a:pPr>
              <a:r>
                <a:rPr lang="en-US" altLang="zh-CN" sz="1400">
                  <a:latin typeface="Arial" panose="020B0604020202020204" pitchFamily="34" charset="0"/>
                  <a:ea typeface="宋体" panose="02010600030101010101" pitchFamily="2" charset="-122"/>
                  <a:cs typeface="宋体" panose="02010600030101010101" pitchFamily="2" charset="-122"/>
                </a:rPr>
                <a:t>26</a:t>
              </a:r>
              <a:endParaRPr lang="en-US" altLang="zh-CN" sz="1400">
                <a:latin typeface="Arial" panose="020B0604020202020204" pitchFamily="34" charset="0"/>
                <a:ea typeface="宋体" panose="02010600030101010101" pitchFamily="2" charset="-122"/>
                <a:cs typeface="宋体" panose="02010600030101010101" pitchFamily="2" charset="-122"/>
              </a:endParaRPr>
            </a:p>
          </p:txBody>
        </p:sp>
        <p:sp>
          <p:nvSpPr>
            <p:cNvPr id="22" name="Rectangle 23"/>
            <p:cNvSpPr>
              <a:spLocks noChangeArrowheads="1"/>
            </p:cNvSpPr>
            <p:nvPr/>
          </p:nvSpPr>
          <p:spPr bwMode="auto">
            <a:xfrm>
              <a:off x="2736" y="3360"/>
              <a:ext cx="204" cy="166"/>
            </a:xfrm>
            <a:prstGeom prst="rect">
              <a:avLst/>
            </a:prstGeom>
            <a:noFill/>
            <a:ln>
              <a:noFill/>
            </a:ln>
            <a:effectLst/>
          </p:spPr>
          <p:txBody>
            <a:bodyPr wrap="none" lIns="63500" tIns="25400" rIns="63500" bIns="25400">
              <a:spAutoFit/>
            </a:bodyPr>
            <a:lstStyle/>
            <a:p>
              <a:pPr>
                <a:defRPr/>
              </a:pPr>
              <a:r>
                <a:rPr lang="en-US" altLang="zh-CN" sz="1400">
                  <a:latin typeface="Arial" panose="020B0604020202020204" pitchFamily="34" charset="0"/>
                  <a:ea typeface="宋体" panose="02010600030101010101" pitchFamily="2" charset="-122"/>
                  <a:cs typeface="宋体" panose="02010600030101010101" pitchFamily="2" charset="-122"/>
                </a:rPr>
                <a:t>32</a:t>
              </a:r>
              <a:endParaRPr lang="en-US" altLang="zh-CN" sz="1400">
                <a:latin typeface="Arial" panose="020B0604020202020204" pitchFamily="34" charset="0"/>
                <a:ea typeface="宋体" panose="02010600030101010101" pitchFamily="2" charset="-122"/>
                <a:cs typeface="宋体" panose="02010600030101010101" pitchFamily="2" charset="-122"/>
              </a:endParaRPr>
            </a:p>
          </p:txBody>
        </p:sp>
        <p:sp>
          <p:nvSpPr>
            <p:cNvPr id="23" name="Line 24"/>
            <p:cNvSpPr>
              <a:spLocks noChangeShapeType="1"/>
            </p:cNvSpPr>
            <p:nvPr/>
          </p:nvSpPr>
          <p:spPr bwMode="auto">
            <a:xfrm>
              <a:off x="2448" y="2448"/>
              <a:ext cx="0" cy="192"/>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24" name="Rectangle 25"/>
            <p:cNvSpPr>
              <a:spLocks noChangeArrowheads="1"/>
            </p:cNvSpPr>
            <p:nvPr/>
          </p:nvSpPr>
          <p:spPr bwMode="auto">
            <a:xfrm>
              <a:off x="3012" y="3024"/>
              <a:ext cx="204" cy="166"/>
            </a:xfrm>
            <a:prstGeom prst="rect">
              <a:avLst/>
            </a:prstGeom>
            <a:noFill/>
            <a:ln>
              <a:noFill/>
            </a:ln>
            <a:effectLst/>
          </p:spPr>
          <p:txBody>
            <a:bodyPr wrap="none" lIns="63500" tIns="25400" rIns="63500" bIns="25400">
              <a:spAutoFit/>
            </a:bodyPr>
            <a:lstStyle/>
            <a:p>
              <a:pPr>
                <a:defRPr/>
              </a:pPr>
              <a:r>
                <a:rPr lang="en-US" altLang="zh-CN" sz="1400" dirty="0">
                  <a:solidFill>
                    <a:schemeClr val="tx1"/>
                  </a:solidFill>
                  <a:latin typeface="Arial" panose="020B0604020202020204" pitchFamily="34" charset="0"/>
                  <a:ea typeface="宋体" panose="02010600030101010101" pitchFamily="2" charset="-122"/>
                  <a:cs typeface="宋体" panose="02010600030101010101" pitchFamily="2" charset="-122"/>
                </a:rPr>
                <a:t>00</a:t>
              </a:r>
              <a:endParaRPr lang="en-US" altLang="zh-CN" sz="1400" dirty="0">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25" name="Rectangle 26"/>
            <p:cNvSpPr>
              <a:spLocks noChangeArrowheads="1"/>
            </p:cNvSpPr>
            <p:nvPr/>
          </p:nvSpPr>
          <p:spPr bwMode="auto">
            <a:xfrm>
              <a:off x="3024" y="3024"/>
              <a:ext cx="144" cy="144"/>
            </a:xfrm>
            <a:prstGeom prst="rect">
              <a:avLst/>
            </a:prstGeom>
            <a:noFill/>
            <a:ln w="12700">
              <a:solidFill>
                <a:schemeClr val="tx1"/>
              </a:solidFill>
              <a:miter lim="800000"/>
            </a:ln>
            <a:effectLst/>
          </p:spPr>
          <p:txBody>
            <a:bodyPr wrap="none" anchor="ctr"/>
            <a:lstStyle/>
            <a:p>
              <a:pPr>
                <a:defRPr/>
              </a:pPr>
              <a:endParaRPr lang="zh-CN" altLang="en-US"/>
            </a:p>
          </p:txBody>
        </p:sp>
        <p:sp>
          <p:nvSpPr>
            <p:cNvPr id="26" name="Line 27"/>
            <p:cNvSpPr>
              <a:spLocks noChangeShapeType="1"/>
            </p:cNvSpPr>
            <p:nvPr/>
          </p:nvSpPr>
          <p:spPr bwMode="auto">
            <a:xfrm>
              <a:off x="1920" y="3024"/>
              <a:ext cx="0" cy="144"/>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27" name="Rectangle 28"/>
            <p:cNvSpPr>
              <a:spLocks noChangeArrowheads="1"/>
            </p:cNvSpPr>
            <p:nvPr/>
          </p:nvSpPr>
          <p:spPr bwMode="auto">
            <a:xfrm>
              <a:off x="1728" y="3024"/>
              <a:ext cx="1296" cy="144"/>
            </a:xfrm>
            <a:prstGeom prst="rect">
              <a:avLst/>
            </a:prstGeom>
            <a:noFill/>
            <a:ln w="12700">
              <a:solidFill>
                <a:schemeClr val="tx1"/>
              </a:solidFill>
              <a:miter lim="800000"/>
            </a:ln>
            <a:effectLst/>
          </p:spPr>
          <p:txBody>
            <a:bodyPr wrap="none" anchor="ctr"/>
            <a:lstStyle/>
            <a:p>
              <a:pPr>
                <a:defRPr/>
              </a:pPr>
              <a:endParaRPr lang="zh-CN" altLang="en-US"/>
            </a:p>
          </p:txBody>
        </p:sp>
        <p:sp>
          <p:nvSpPr>
            <p:cNvPr id="28" name="Line 29"/>
            <p:cNvSpPr>
              <a:spLocks noChangeShapeType="1"/>
            </p:cNvSpPr>
            <p:nvPr/>
          </p:nvSpPr>
          <p:spPr bwMode="auto">
            <a:xfrm>
              <a:off x="2448" y="2784"/>
              <a:ext cx="0" cy="24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29" name="Oval 30"/>
            <p:cNvSpPr>
              <a:spLocks noChangeArrowheads="1"/>
            </p:cNvSpPr>
            <p:nvPr/>
          </p:nvSpPr>
          <p:spPr bwMode="auto">
            <a:xfrm>
              <a:off x="1776" y="3648"/>
              <a:ext cx="48" cy="48"/>
            </a:xfrm>
            <a:prstGeom prst="ellipse">
              <a:avLst/>
            </a:prstGeom>
            <a:noFill/>
            <a:ln>
              <a:noFill/>
            </a:ln>
            <a:effectLst/>
          </p:spPr>
          <p:txBody>
            <a:bodyPr wrap="none" anchor="ctr"/>
            <a:lstStyle/>
            <a:p>
              <a:pPr>
                <a:defRPr/>
              </a:pPr>
              <a:endParaRPr lang="zh-CN" altLang="en-US"/>
            </a:p>
          </p:txBody>
        </p:sp>
        <p:cxnSp>
          <p:nvCxnSpPr>
            <p:cNvPr id="30" name="AutoShape 31"/>
            <p:cNvCxnSpPr>
              <a:cxnSpLocks noChangeShapeType="1"/>
            </p:cNvCxnSpPr>
            <p:nvPr/>
          </p:nvCxnSpPr>
          <p:spPr bwMode="auto">
            <a:xfrm rot="5400000" flipH="1" flipV="1">
              <a:off x="1536" y="3401"/>
              <a:ext cx="569" cy="7"/>
            </a:xfrm>
            <a:prstGeom prst="curvedConnector5">
              <a:avLst>
                <a:gd name="adj1" fmla="val 30579"/>
                <a:gd name="adj2" fmla="val -2642856"/>
                <a:gd name="adj3" fmla="val 62037"/>
              </a:avLst>
            </a:prstGeom>
            <a:noFill/>
            <a:ln w="12700">
              <a:solidFill>
                <a:schemeClr val="tx1"/>
              </a:solidFill>
              <a:round/>
              <a:tailEnd type="triangle" w="med" len="med"/>
            </a:ln>
            <a:effectLst/>
          </p:spPr>
        </p:cxnSp>
        <p:sp>
          <p:nvSpPr>
            <p:cNvPr id="31" name="Line 32"/>
            <p:cNvSpPr>
              <a:spLocks noChangeShapeType="1"/>
            </p:cNvSpPr>
            <p:nvPr/>
          </p:nvSpPr>
          <p:spPr bwMode="auto">
            <a:xfrm>
              <a:off x="2400" y="3168"/>
              <a:ext cx="0" cy="192"/>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32" name="Line 33"/>
            <p:cNvSpPr>
              <a:spLocks noChangeShapeType="1"/>
            </p:cNvSpPr>
            <p:nvPr/>
          </p:nvSpPr>
          <p:spPr bwMode="auto">
            <a:xfrm>
              <a:off x="2400" y="3360"/>
              <a:ext cx="1056"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33" name="Line 34"/>
            <p:cNvSpPr>
              <a:spLocks noChangeShapeType="1"/>
            </p:cNvSpPr>
            <p:nvPr/>
          </p:nvSpPr>
          <p:spPr bwMode="auto">
            <a:xfrm flipV="1">
              <a:off x="2400" y="3744"/>
              <a:ext cx="0" cy="24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34" name="Rectangle 35"/>
            <p:cNvSpPr>
              <a:spLocks noChangeArrowheads="1"/>
            </p:cNvSpPr>
            <p:nvPr/>
          </p:nvSpPr>
          <p:spPr bwMode="auto">
            <a:xfrm>
              <a:off x="1440" y="2256"/>
              <a:ext cx="2815" cy="186"/>
            </a:xfrm>
            <a:prstGeom prst="rect">
              <a:avLst/>
            </a:prstGeom>
            <a:noFill/>
            <a:ln>
              <a:noFill/>
            </a:ln>
            <a:effectLst/>
          </p:spPr>
          <p:txBody>
            <a:bodyPr wrap="none" lIns="63500" tIns="25400" rIns="63500" bIns="25400">
              <a:spAutoFit/>
            </a:bodyPr>
            <a:lstStyle/>
            <a:p>
              <a:pPr>
                <a:defRPr/>
              </a:pPr>
              <a:r>
                <a:rPr lang="en-US" altLang="zh-CN" sz="1600" dirty="0">
                  <a:solidFill>
                    <a:schemeClr val="tx1"/>
                  </a:solidFill>
                  <a:latin typeface="Arial" panose="020B0604020202020204" pitchFamily="34" charset="0"/>
                  <a:ea typeface="宋体" panose="02010600030101010101" pitchFamily="2" charset="-122"/>
                  <a:cs typeface="宋体" panose="02010600030101010101" pitchFamily="2" charset="-122"/>
                </a:rPr>
                <a:t>from the low order 26 bits of the jump instruction</a:t>
              </a:r>
              <a:endParaRPr lang="en-US" altLang="zh-CN" sz="1600" dirty="0">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35" name="Line 36"/>
            <p:cNvSpPr>
              <a:spLocks noChangeShapeType="1"/>
            </p:cNvSpPr>
            <p:nvPr/>
          </p:nvSpPr>
          <p:spPr bwMode="auto">
            <a:xfrm>
              <a:off x="3024" y="3024"/>
              <a:ext cx="0" cy="144"/>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36" name="Oval 37"/>
            <p:cNvSpPr>
              <a:spLocks noChangeArrowheads="1"/>
            </p:cNvSpPr>
            <p:nvPr/>
          </p:nvSpPr>
          <p:spPr bwMode="auto">
            <a:xfrm>
              <a:off x="1776" y="3072"/>
              <a:ext cx="96" cy="48"/>
            </a:xfrm>
            <a:prstGeom prst="ellipse">
              <a:avLst/>
            </a:prstGeom>
            <a:noFill/>
            <a:ln>
              <a:noFill/>
            </a:ln>
            <a:effectLst/>
          </p:spPr>
          <p:txBody>
            <a:bodyPr wrap="none" anchor="ctr"/>
            <a:lstStyle/>
            <a:p>
              <a:pPr>
                <a:defRPr/>
              </a:pPr>
              <a:endParaRPr lang="zh-CN" altLang="en-US"/>
            </a:p>
          </p:txBody>
        </p:sp>
        <p:sp>
          <p:nvSpPr>
            <p:cNvPr id="37" name="Line 38"/>
            <p:cNvSpPr>
              <a:spLocks noChangeShapeType="1"/>
            </p:cNvSpPr>
            <p:nvPr/>
          </p:nvSpPr>
          <p:spPr bwMode="auto">
            <a:xfrm>
              <a:off x="4224" y="3360"/>
              <a:ext cx="0" cy="624"/>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38" name="Line 39"/>
            <p:cNvSpPr>
              <a:spLocks noChangeShapeType="1"/>
            </p:cNvSpPr>
            <p:nvPr/>
          </p:nvSpPr>
          <p:spPr bwMode="auto">
            <a:xfrm>
              <a:off x="2400" y="3984"/>
              <a:ext cx="1824"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39" name="Line 40"/>
            <p:cNvSpPr>
              <a:spLocks noChangeShapeType="1"/>
            </p:cNvSpPr>
            <p:nvPr/>
          </p:nvSpPr>
          <p:spPr bwMode="auto">
            <a:xfrm>
              <a:off x="3456" y="3360"/>
              <a:ext cx="768" cy="0"/>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0" name="Line 41"/>
            <p:cNvSpPr>
              <a:spLocks noChangeShapeType="1"/>
            </p:cNvSpPr>
            <p:nvPr/>
          </p:nvSpPr>
          <p:spPr bwMode="auto">
            <a:xfrm>
              <a:off x="1920" y="3600"/>
              <a:ext cx="0" cy="144"/>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grpSp>
      <p:sp>
        <p:nvSpPr>
          <p:cNvPr id="41" name="TextBox 40"/>
          <p:cNvSpPr txBox="1">
            <a:spLocks noChangeArrowheads="1"/>
          </p:cNvSpPr>
          <p:nvPr/>
        </p:nvSpPr>
        <p:spPr bwMode="auto">
          <a:xfrm>
            <a:off x="1676400" y="1828800"/>
            <a:ext cx="441325" cy="923925"/>
          </a:xfrm>
          <a:prstGeom prst="rect">
            <a:avLst/>
          </a:prstGeom>
          <a:noFill/>
          <a:ln>
            <a:noFill/>
          </a:ln>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r>
              <a:rPr lang="en-US" altLang="zh-CN"/>
              <a:t>op</a:t>
            </a:r>
            <a:endParaRPr lang="en-US" altLang="zh-CN"/>
          </a:p>
          <a:p>
            <a:endParaRPr lang="en-US" altLang="zh-CN"/>
          </a:p>
          <a:p>
            <a:r>
              <a:rPr lang="en-US" altLang="zh-CN"/>
              <a:t>6</a:t>
            </a:r>
            <a:endParaRPr lang="en-US" altLang="zh-CN"/>
          </a:p>
        </p:txBody>
      </p:sp>
      <p:sp>
        <p:nvSpPr>
          <p:cNvPr id="42" name="TextBox 41"/>
          <p:cNvSpPr txBox="1">
            <a:spLocks noChangeArrowheads="1"/>
          </p:cNvSpPr>
          <p:nvPr/>
        </p:nvSpPr>
        <p:spPr bwMode="auto">
          <a:xfrm>
            <a:off x="4435475" y="1838325"/>
            <a:ext cx="749300" cy="923925"/>
          </a:xfrm>
          <a:prstGeom prst="rect">
            <a:avLst/>
          </a:prstGeom>
          <a:noFill/>
          <a:ln>
            <a:noFill/>
          </a:ln>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r>
              <a:rPr lang="en-US" altLang="zh-CN"/>
              <a:t>Label</a:t>
            </a:r>
            <a:endParaRPr lang="en-US" altLang="zh-CN"/>
          </a:p>
          <a:p>
            <a:endParaRPr lang="en-US" altLang="zh-CN"/>
          </a:p>
          <a:p>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MIPS Operand Addressing Modes</a:t>
            </a:r>
            <a:endParaRPr lang="en-US" dirty="0"/>
          </a:p>
        </p:txBody>
      </p:sp>
      <p:sp>
        <p:nvSpPr>
          <p:cNvPr id="7" name="Content Placeholder 6"/>
          <p:cNvSpPr>
            <a:spLocks noGrp="1"/>
          </p:cNvSpPr>
          <p:nvPr>
            <p:ph sz="quarter" idx="13"/>
          </p:nvPr>
        </p:nvSpPr>
        <p:spPr/>
        <p:txBody>
          <a:bodyPr/>
          <a:lstStyle/>
          <a:p>
            <a:endParaRPr lang="en-US"/>
          </a:p>
        </p:txBody>
      </p:sp>
      <p:grpSp>
        <p:nvGrpSpPr>
          <p:cNvPr id="8" name="Group 4"/>
          <p:cNvGrpSpPr/>
          <p:nvPr/>
        </p:nvGrpSpPr>
        <p:grpSpPr bwMode="auto">
          <a:xfrm>
            <a:off x="533400" y="1447800"/>
            <a:ext cx="8382000" cy="762001"/>
            <a:chOff x="336" y="999"/>
            <a:chExt cx="5280" cy="480"/>
          </a:xfrm>
        </p:grpSpPr>
        <p:sp>
          <p:nvSpPr>
            <p:cNvPr id="9" name="Rectangle 5"/>
            <p:cNvSpPr>
              <a:spLocks noChangeArrowheads="1"/>
            </p:cNvSpPr>
            <p:nvPr/>
          </p:nvSpPr>
          <p:spPr bwMode="auto">
            <a:xfrm>
              <a:off x="336" y="1008"/>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10" name="Line 6"/>
            <p:cNvSpPr>
              <a:spLocks noChangeShapeType="1"/>
            </p:cNvSpPr>
            <p:nvPr/>
          </p:nvSpPr>
          <p:spPr bwMode="auto">
            <a:xfrm>
              <a:off x="816" y="1008"/>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1" name="Line 7"/>
            <p:cNvSpPr>
              <a:spLocks noChangeShapeType="1"/>
            </p:cNvSpPr>
            <p:nvPr/>
          </p:nvSpPr>
          <p:spPr bwMode="auto">
            <a:xfrm>
              <a:off x="1200" y="1008"/>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2" name="Line 8"/>
            <p:cNvSpPr>
              <a:spLocks noChangeShapeType="1"/>
            </p:cNvSpPr>
            <p:nvPr/>
          </p:nvSpPr>
          <p:spPr bwMode="auto">
            <a:xfrm>
              <a:off x="1584" y="1008"/>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3" name="Line 9"/>
            <p:cNvSpPr>
              <a:spLocks noChangeShapeType="1"/>
            </p:cNvSpPr>
            <p:nvPr/>
          </p:nvSpPr>
          <p:spPr bwMode="auto">
            <a:xfrm>
              <a:off x="1920" y="1008"/>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4" name="Line 10"/>
            <p:cNvSpPr>
              <a:spLocks noChangeShapeType="1"/>
            </p:cNvSpPr>
            <p:nvPr/>
          </p:nvSpPr>
          <p:spPr bwMode="auto">
            <a:xfrm>
              <a:off x="2304" y="1008"/>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5" name="Rectangle 11"/>
            <p:cNvSpPr>
              <a:spLocks noChangeArrowheads="1"/>
            </p:cNvSpPr>
            <p:nvPr/>
          </p:nvSpPr>
          <p:spPr bwMode="auto">
            <a:xfrm>
              <a:off x="3168" y="1248"/>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16" name="Text Box 12"/>
            <p:cNvSpPr txBox="1">
              <a:spLocks noChangeArrowheads="1"/>
            </p:cNvSpPr>
            <p:nvPr/>
          </p:nvSpPr>
          <p:spPr bwMode="auto">
            <a:xfrm>
              <a:off x="390" y="999"/>
              <a:ext cx="2284"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dirty="0">
                  <a:solidFill>
                    <a:schemeClr val="tx1"/>
                  </a:solidFill>
                  <a:ea typeface="宋体" panose="02010600030101010101" pitchFamily="2" charset="-122"/>
                  <a:cs typeface="宋体" panose="02010600030101010101" pitchFamily="2" charset="-122"/>
                </a:rPr>
                <a:t>op         </a:t>
              </a:r>
              <a:r>
                <a:rPr lang="en-US" altLang="zh-CN" dirty="0" err="1">
                  <a:solidFill>
                    <a:schemeClr val="tx1"/>
                  </a:solidFill>
                  <a:ea typeface="宋体" panose="02010600030101010101" pitchFamily="2" charset="-122"/>
                  <a:cs typeface="宋体" panose="02010600030101010101" pitchFamily="2" charset="-122"/>
                </a:rPr>
                <a:t>rs</a:t>
              </a:r>
              <a:r>
                <a:rPr lang="en-US" altLang="zh-CN" dirty="0">
                  <a:solidFill>
                    <a:schemeClr val="tx1"/>
                  </a:solidFill>
                  <a:ea typeface="宋体" panose="02010600030101010101" pitchFamily="2" charset="-122"/>
                  <a:cs typeface="宋体" panose="02010600030101010101" pitchFamily="2" charset="-122"/>
                </a:rPr>
                <a:t>      </a:t>
              </a:r>
              <a:r>
                <a:rPr lang="en-US" altLang="zh-CN" dirty="0" err="1">
                  <a:solidFill>
                    <a:schemeClr val="tx1"/>
                  </a:solidFill>
                  <a:ea typeface="宋体" panose="02010600030101010101" pitchFamily="2" charset="-122"/>
                  <a:cs typeface="宋体" panose="02010600030101010101" pitchFamily="2" charset="-122"/>
                </a:rPr>
                <a:t>rt</a:t>
              </a:r>
              <a:r>
                <a:rPr lang="en-US" altLang="zh-CN" dirty="0">
                  <a:solidFill>
                    <a:schemeClr val="tx1"/>
                  </a:solidFill>
                  <a:ea typeface="宋体" panose="02010600030101010101" pitchFamily="2" charset="-122"/>
                  <a:cs typeface="宋体" panose="02010600030101010101" pitchFamily="2" charset="-122"/>
                </a:rPr>
                <a:t>      </a:t>
              </a:r>
              <a:r>
                <a:rPr lang="en-US" altLang="zh-CN" dirty="0" err="1">
                  <a:solidFill>
                    <a:schemeClr val="tx1"/>
                  </a:solidFill>
                  <a:ea typeface="宋体" panose="02010600030101010101" pitchFamily="2" charset="-122"/>
                  <a:cs typeface="宋体" panose="02010600030101010101" pitchFamily="2" charset="-122"/>
                </a:rPr>
                <a:t>rd</a:t>
              </a:r>
              <a:r>
                <a:rPr lang="en-US" altLang="zh-CN" dirty="0">
                  <a:solidFill>
                    <a:schemeClr val="tx1"/>
                  </a:solidFill>
                  <a:ea typeface="宋体" panose="02010600030101010101" pitchFamily="2" charset="-122"/>
                  <a:cs typeface="宋体" panose="02010600030101010101" pitchFamily="2" charset="-122"/>
                </a:rPr>
                <a:t>             </a:t>
              </a:r>
              <a:r>
                <a:rPr lang="en-US" altLang="zh-CN" dirty="0" err="1">
                  <a:solidFill>
                    <a:schemeClr val="tx1"/>
                  </a:solidFill>
                  <a:ea typeface="宋体" panose="02010600030101010101" pitchFamily="2" charset="-122"/>
                  <a:cs typeface="宋体" panose="02010600030101010101" pitchFamily="2" charset="-122"/>
                </a:rPr>
                <a:t>funct</a:t>
              </a:r>
              <a:endParaRPr lang="en-US" altLang="zh-CN" dirty="0">
                <a:solidFill>
                  <a:schemeClr val="tx1"/>
                </a:solidFill>
                <a:ea typeface="宋体" panose="02010600030101010101" pitchFamily="2" charset="-122"/>
                <a:cs typeface="宋体" panose="02010600030101010101" pitchFamily="2" charset="-122"/>
              </a:endParaRPr>
            </a:p>
          </p:txBody>
        </p:sp>
        <p:sp>
          <p:nvSpPr>
            <p:cNvPr id="17" name="Line 13"/>
            <p:cNvSpPr>
              <a:spLocks noChangeShapeType="1"/>
            </p:cNvSpPr>
            <p:nvPr/>
          </p:nvSpPr>
          <p:spPr bwMode="auto">
            <a:xfrm>
              <a:off x="1056" y="1200"/>
              <a:ext cx="0" cy="144"/>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18" name="Line 14"/>
            <p:cNvSpPr>
              <a:spLocks noChangeShapeType="1"/>
            </p:cNvSpPr>
            <p:nvPr/>
          </p:nvSpPr>
          <p:spPr bwMode="auto">
            <a:xfrm>
              <a:off x="1056" y="1344"/>
              <a:ext cx="2112"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19" name="Rectangle 15"/>
            <p:cNvSpPr>
              <a:spLocks noChangeArrowheads="1"/>
            </p:cNvSpPr>
            <p:nvPr/>
          </p:nvSpPr>
          <p:spPr bwMode="auto">
            <a:xfrm>
              <a:off x="3888" y="1008"/>
              <a:ext cx="912" cy="250"/>
            </a:xfrm>
            <a:prstGeom prst="rect">
              <a:avLst/>
            </a:prstGeom>
            <a:noFill/>
            <a:ln>
              <a:noFill/>
            </a:ln>
            <a:effectLst/>
          </p:spPr>
          <p:txBody>
            <a:bodyPr>
              <a:spAutoFit/>
            </a:bodyPr>
            <a:lstStyle/>
            <a:p>
              <a:pPr>
                <a:defRPr/>
              </a:pPr>
              <a:r>
                <a:rPr lang="en-US" altLang="zh-CN" sz="2000">
                  <a:solidFill>
                    <a:schemeClr val="tx1"/>
                  </a:solidFill>
                  <a:latin typeface="Arial" panose="020B0604020202020204" pitchFamily="34" charset="0"/>
                  <a:ea typeface="宋体" panose="02010600030101010101" pitchFamily="2" charset="-122"/>
                  <a:cs typeface="宋体" panose="02010600030101010101" pitchFamily="2" charset="-122"/>
                </a:rPr>
                <a:t>Register</a:t>
              </a:r>
              <a:endParaRPr lang="en-US" altLang="zh-CN" sz="2000">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20" name="Text Box 16"/>
            <p:cNvSpPr txBox="1">
              <a:spLocks noChangeArrowheads="1"/>
            </p:cNvSpPr>
            <p:nvPr/>
          </p:nvSpPr>
          <p:spPr bwMode="auto">
            <a:xfrm>
              <a:off x="3744" y="1248"/>
              <a:ext cx="996"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a:solidFill>
                    <a:schemeClr val="tx1"/>
                  </a:solidFill>
                  <a:ea typeface="宋体" panose="02010600030101010101" pitchFamily="2" charset="-122"/>
                  <a:cs typeface="宋体" panose="02010600030101010101" pitchFamily="2" charset="-122"/>
                </a:rPr>
                <a:t>word </a:t>
              </a:r>
              <a:r>
                <a:rPr lang="en-US" altLang="zh-CN">
                  <a:ea typeface="宋体" panose="02010600030101010101" pitchFamily="2" charset="-122"/>
                  <a:cs typeface="宋体" panose="02010600030101010101" pitchFamily="2" charset="-122"/>
                </a:rPr>
                <a:t>operand</a:t>
              </a:r>
              <a:endParaRPr lang="en-US" altLang="zh-CN">
                <a:ea typeface="宋体" panose="02010600030101010101" pitchFamily="2" charset="-122"/>
                <a:cs typeface="宋体" panose="02010600030101010101" pitchFamily="2" charset="-122"/>
              </a:endParaRPr>
            </a:p>
          </p:txBody>
        </p:sp>
      </p:grpSp>
      <p:grpSp>
        <p:nvGrpSpPr>
          <p:cNvPr id="21" name="Group 17"/>
          <p:cNvGrpSpPr/>
          <p:nvPr/>
        </p:nvGrpSpPr>
        <p:grpSpPr bwMode="auto">
          <a:xfrm>
            <a:off x="533400" y="3276600"/>
            <a:ext cx="8382000" cy="1128713"/>
            <a:chOff x="336" y="2169"/>
            <a:chExt cx="5280" cy="711"/>
          </a:xfrm>
        </p:grpSpPr>
        <p:sp>
          <p:nvSpPr>
            <p:cNvPr id="22" name="Rectangle 18"/>
            <p:cNvSpPr>
              <a:spLocks noChangeArrowheads="1"/>
            </p:cNvSpPr>
            <p:nvPr/>
          </p:nvSpPr>
          <p:spPr bwMode="auto">
            <a:xfrm>
              <a:off x="336" y="2649"/>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23" name="Text Box 19"/>
            <p:cNvSpPr txBox="1">
              <a:spLocks noChangeArrowheads="1"/>
            </p:cNvSpPr>
            <p:nvPr/>
          </p:nvSpPr>
          <p:spPr bwMode="auto">
            <a:xfrm>
              <a:off x="1008" y="2649"/>
              <a:ext cx="948"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a:solidFill>
                    <a:schemeClr val="tx1"/>
                  </a:solidFill>
                  <a:ea typeface="宋体" panose="02010600030101010101" pitchFamily="2" charset="-122"/>
                  <a:cs typeface="宋体" panose="02010600030101010101" pitchFamily="2" charset="-122"/>
                </a:rPr>
                <a:t>base register</a:t>
              </a:r>
              <a:endParaRPr lang="en-US" altLang="zh-CN">
                <a:solidFill>
                  <a:schemeClr val="tx1"/>
                </a:solidFill>
                <a:ea typeface="宋体" panose="02010600030101010101" pitchFamily="2" charset="-122"/>
                <a:cs typeface="宋体" panose="02010600030101010101" pitchFamily="2" charset="-122"/>
              </a:endParaRPr>
            </a:p>
          </p:txBody>
        </p:sp>
        <p:grpSp>
          <p:nvGrpSpPr>
            <p:cNvPr id="24" name="Group 20"/>
            <p:cNvGrpSpPr/>
            <p:nvPr/>
          </p:nvGrpSpPr>
          <p:grpSpPr bwMode="auto">
            <a:xfrm>
              <a:off x="336" y="2169"/>
              <a:ext cx="5280" cy="528"/>
              <a:chOff x="336" y="2169"/>
              <a:chExt cx="5280" cy="528"/>
            </a:xfrm>
          </p:grpSpPr>
          <p:sp>
            <p:nvSpPr>
              <p:cNvPr id="25" name="Text Box 21"/>
              <p:cNvSpPr txBox="1">
                <a:spLocks noChangeArrowheads="1"/>
              </p:cNvSpPr>
              <p:nvPr/>
            </p:nvSpPr>
            <p:spPr bwMode="auto">
              <a:xfrm>
                <a:off x="432" y="2169"/>
                <a:ext cx="1916"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dirty="0">
                    <a:solidFill>
                      <a:schemeClr val="tx1"/>
                    </a:solidFill>
                    <a:ea typeface="宋体" panose="02010600030101010101" pitchFamily="2" charset="-122"/>
                    <a:cs typeface="宋体" panose="02010600030101010101" pitchFamily="2" charset="-122"/>
                  </a:rPr>
                  <a:t>op         </a:t>
                </a:r>
                <a:r>
                  <a:rPr lang="en-US" altLang="zh-CN" dirty="0" err="1">
                    <a:solidFill>
                      <a:schemeClr val="tx1"/>
                    </a:solidFill>
                    <a:ea typeface="宋体" panose="02010600030101010101" pitchFamily="2" charset="-122"/>
                    <a:cs typeface="宋体" panose="02010600030101010101" pitchFamily="2" charset="-122"/>
                  </a:rPr>
                  <a:t>rs</a:t>
                </a:r>
                <a:r>
                  <a:rPr lang="en-US" altLang="zh-CN" dirty="0">
                    <a:solidFill>
                      <a:schemeClr val="tx1"/>
                    </a:solidFill>
                    <a:ea typeface="宋体" panose="02010600030101010101" pitchFamily="2" charset="-122"/>
                    <a:cs typeface="宋体" panose="02010600030101010101" pitchFamily="2" charset="-122"/>
                  </a:rPr>
                  <a:t>       </a:t>
                </a:r>
                <a:r>
                  <a:rPr lang="en-US" altLang="zh-CN" dirty="0" err="1">
                    <a:solidFill>
                      <a:schemeClr val="tx1"/>
                    </a:solidFill>
                    <a:ea typeface="宋体" panose="02010600030101010101" pitchFamily="2" charset="-122"/>
                    <a:cs typeface="宋体" panose="02010600030101010101" pitchFamily="2" charset="-122"/>
                  </a:rPr>
                  <a:t>rt</a:t>
                </a:r>
                <a:r>
                  <a:rPr lang="en-US" altLang="zh-CN" dirty="0">
                    <a:solidFill>
                      <a:schemeClr val="tx1"/>
                    </a:solidFill>
                    <a:ea typeface="宋体" panose="02010600030101010101" pitchFamily="2" charset="-122"/>
                    <a:cs typeface="宋体" panose="02010600030101010101" pitchFamily="2" charset="-122"/>
                  </a:rPr>
                  <a:t>           offset</a:t>
                </a:r>
                <a:endParaRPr lang="en-US" altLang="zh-CN" dirty="0">
                  <a:solidFill>
                    <a:schemeClr val="tx1"/>
                  </a:solidFill>
                  <a:ea typeface="宋体" panose="02010600030101010101" pitchFamily="2" charset="-122"/>
                  <a:cs typeface="宋体" panose="02010600030101010101" pitchFamily="2" charset="-122"/>
                </a:endParaRPr>
              </a:p>
            </p:txBody>
          </p:sp>
          <p:sp>
            <p:nvSpPr>
              <p:cNvPr id="26" name="Rectangle 22"/>
              <p:cNvSpPr>
                <a:spLocks noChangeArrowheads="1"/>
              </p:cNvSpPr>
              <p:nvPr/>
            </p:nvSpPr>
            <p:spPr bwMode="auto">
              <a:xfrm>
                <a:off x="336" y="2169"/>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27" name="Line 23"/>
              <p:cNvSpPr>
                <a:spLocks noChangeShapeType="1"/>
              </p:cNvSpPr>
              <p:nvPr/>
            </p:nvSpPr>
            <p:spPr bwMode="auto">
              <a:xfrm>
                <a:off x="816" y="2169"/>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28" name="Line 24"/>
              <p:cNvSpPr>
                <a:spLocks noChangeShapeType="1"/>
              </p:cNvSpPr>
              <p:nvPr/>
            </p:nvSpPr>
            <p:spPr bwMode="auto">
              <a:xfrm>
                <a:off x="1200" y="2169"/>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29" name="Line 25"/>
              <p:cNvSpPr>
                <a:spLocks noChangeShapeType="1"/>
              </p:cNvSpPr>
              <p:nvPr/>
            </p:nvSpPr>
            <p:spPr bwMode="auto">
              <a:xfrm>
                <a:off x="1584" y="2169"/>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grpSp>
            <p:nvGrpSpPr>
              <p:cNvPr id="30" name="Group 26"/>
              <p:cNvGrpSpPr/>
              <p:nvPr/>
            </p:nvGrpSpPr>
            <p:grpSpPr bwMode="auto">
              <a:xfrm>
                <a:off x="2880" y="2361"/>
                <a:ext cx="192" cy="336"/>
                <a:chOff x="1392" y="2880"/>
                <a:chExt cx="288" cy="480"/>
              </a:xfrm>
            </p:grpSpPr>
            <p:sp>
              <p:nvSpPr>
                <p:cNvPr id="40" name="Line 27"/>
                <p:cNvSpPr>
                  <a:spLocks noChangeShapeType="1"/>
                </p:cNvSpPr>
                <p:nvPr/>
              </p:nvSpPr>
              <p:spPr bwMode="auto">
                <a:xfrm>
                  <a:off x="1392" y="3071"/>
                  <a:ext cx="48" cy="49"/>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1" name="Line 28"/>
                <p:cNvSpPr>
                  <a:spLocks noChangeShapeType="1"/>
                </p:cNvSpPr>
                <p:nvPr/>
              </p:nvSpPr>
              <p:spPr bwMode="auto">
                <a:xfrm flipH="1">
                  <a:off x="1392" y="3120"/>
                  <a:ext cx="48" cy="49"/>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2" name="Line 29"/>
                <p:cNvSpPr>
                  <a:spLocks noChangeShapeType="1"/>
                </p:cNvSpPr>
                <p:nvPr/>
              </p:nvSpPr>
              <p:spPr bwMode="auto">
                <a:xfrm flipV="1">
                  <a:off x="1392" y="2880"/>
                  <a:ext cx="0" cy="191"/>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3" name="Line 30"/>
                <p:cNvSpPr>
                  <a:spLocks noChangeShapeType="1"/>
                </p:cNvSpPr>
                <p:nvPr/>
              </p:nvSpPr>
              <p:spPr bwMode="auto">
                <a:xfrm flipV="1">
                  <a:off x="1392" y="3169"/>
                  <a:ext cx="0" cy="191"/>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4" name="Line 31"/>
                <p:cNvSpPr>
                  <a:spLocks noChangeShapeType="1"/>
                </p:cNvSpPr>
                <p:nvPr/>
              </p:nvSpPr>
              <p:spPr bwMode="auto">
                <a:xfrm flipV="1">
                  <a:off x="1392" y="3216"/>
                  <a:ext cx="288" cy="144"/>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5" name="Line 32"/>
                <p:cNvSpPr>
                  <a:spLocks noChangeShapeType="1"/>
                </p:cNvSpPr>
                <p:nvPr/>
              </p:nvSpPr>
              <p:spPr bwMode="auto">
                <a:xfrm flipV="1">
                  <a:off x="1680" y="3024"/>
                  <a:ext cx="0" cy="191"/>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46" name="Line 33"/>
                <p:cNvSpPr>
                  <a:spLocks noChangeShapeType="1"/>
                </p:cNvSpPr>
                <p:nvPr/>
              </p:nvSpPr>
              <p:spPr bwMode="auto">
                <a:xfrm>
                  <a:off x="1392" y="2880"/>
                  <a:ext cx="288" cy="144"/>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grpSp>
          <p:sp>
            <p:nvSpPr>
              <p:cNvPr id="31" name="Line 34"/>
              <p:cNvSpPr>
                <a:spLocks noChangeShapeType="1"/>
              </p:cNvSpPr>
              <p:nvPr/>
            </p:nvSpPr>
            <p:spPr bwMode="auto">
              <a:xfrm>
                <a:off x="2160" y="2361"/>
                <a:ext cx="0" cy="48"/>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32" name="Line 35"/>
              <p:cNvSpPr>
                <a:spLocks noChangeShapeType="1"/>
              </p:cNvSpPr>
              <p:nvPr/>
            </p:nvSpPr>
            <p:spPr bwMode="auto">
              <a:xfrm>
                <a:off x="2160" y="2409"/>
                <a:ext cx="720"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33" name="Line 36"/>
              <p:cNvSpPr>
                <a:spLocks noChangeShapeType="1"/>
              </p:cNvSpPr>
              <p:nvPr/>
            </p:nvSpPr>
            <p:spPr bwMode="auto">
              <a:xfrm>
                <a:off x="1584" y="2601"/>
                <a:ext cx="1296"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34" name="Line 37"/>
              <p:cNvSpPr>
                <a:spLocks noChangeShapeType="1"/>
              </p:cNvSpPr>
              <p:nvPr/>
            </p:nvSpPr>
            <p:spPr bwMode="auto">
              <a:xfrm>
                <a:off x="1584" y="2601"/>
                <a:ext cx="0" cy="48"/>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35" name="Rectangle 38"/>
              <p:cNvSpPr>
                <a:spLocks noChangeArrowheads="1"/>
              </p:cNvSpPr>
              <p:nvPr/>
            </p:nvSpPr>
            <p:spPr bwMode="auto">
              <a:xfrm>
                <a:off x="3168" y="2409"/>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36" name="Rectangle 39"/>
              <p:cNvSpPr>
                <a:spLocks noChangeArrowheads="1"/>
              </p:cNvSpPr>
              <p:nvPr/>
            </p:nvSpPr>
            <p:spPr bwMode="auto">
              <a:xfrm>
                <a:off x="3888" y="2169"/>
                <a:ext cx="912" cy="250"/>
              </a:xfrm>
              <a:prstGeom prst="rect">
                <a:avLst/>
              </a:prstGeom>
              <a:noFill/>
              <a:ln>
                <a:noFill/>
              </a:ln>
              <a:effectLst/>
            </p:spPr>
            <p:txBody>
              <a:bodyPr>
                <a:spAutoFit/>
              </a:bodyPr>
              <a:lstStyle/>
              <a:p>
                <a:pPr>
                  <a:defRPr/>
                </a:pPr>
                <a:r>
                  <a:rPr lang="en-US" altLang="zh-CN" sz="2000">
                    <a:solidFill>
                      <a:schemeClr val="tx1"/>
                    </a:solidFill>
                    <a:latin typeface="Arial" panose="020B0604020202020204" pitchFamily="34" charset="0"/>
                    <a:ea typeface="宋体" panose="02010600030101010101" pitchFamily="2" charset="-122"/>
                    <a:cs typeface="宋体" panose="02010600030101010101" pitchFamily="2" charset="-122"/>
                  </a:rPr>
                  <a:t>Memory</a:t>
                </a:r>
                <a:endParaRPr lang="en-US" altLang="zh-CN" sz="2000">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37" name="Text Box 40"/>
              <p:cNvSpPr txBox="1">
                <a:spLocks noChangeArrowheads="1"/>
              </p:cNvSpPr>
              <p:nvPr/>
            </p:nvSpPr>
            <p:spPr bwMode="auto">
              <a:xfrm>
                <a:off x="3552" y="2409"/>
                <a:ext cx="1476"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a:solidFill>
                      <a:schemeClr val="tx1"/>
                    </a:solidFill>
                    <a:ea typeface="宋体" panose="02010600030101010101" pitchFamily="2" charset="-122"/>
                    <a:cs typeface="宋体" panose="02010600030101010101" pitchFamily="2" charset="-122"/>
                  </a:rPr>
                  <a:t>word or byte </a:t>
                </a:r>
                <a:r>
                  <a:rPr lang="en-US" altLang="zh-CN">
                    <a:ea typeface="宋体" panose="02010600030101010101" pitchFamily="2" charset="-122"/>
                    <a:cs typeface="宋体" panose="02010600030101010101" pitchFamily="2" charset="-122"/>
                  </a:rPr>
                  <a:t>operand</a:t>
                </a:r>
                <a:endParaRPr lang="en-US" altLang="zh-CN">
                  <a:ea typeface="宋体" panose="02010600030101010101" pitchFamily="2" charset="-122"/>
                  <a:cs typeface="宋体" panose="02010600030101010101" pitchFamily="2" charset="-122"/>
                </a:endParaRPr>
              </a:p>
            </p:txBody>
          </p:sp>
          <p:sp>
            <p:nvSpPr>
              <p:cNvPr id="38" name="Line 41"/>
              <p:cNvSpPr>
                <a:spLocks noChangeShapeType="1"/>
              </p:cNvSpPr>
              <p:nvPr/>
            </p:nvSpPr>
            <p:spPr bwMode="auto">
              <a:xfrm>
                <a:off x="3072" y="2553"/>
                <a:ext cx="96"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39" name="Line 42"/>
              <p:cNvSpPr>
                <a:spLocks noChangeShapeType="1"/>
              </p:cNvSpPr>
              <p:nvPr/>
            </p:nvSpPr>
            <p:spPr bwMode="auto">
              <a:xfrm>
                <a:off x="1008" y="2361"/>
                <a:ext cx="0" cy="288"/>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grpSp>
      <p:grpSp>
        <p:nvGrpSpPr>
          <p:cNvPr id="47" name="Group 43"/>
          <p:cNvGrpSpPr/>
          <p:nvPr/>
        </p:nvGrpSpPr>
        <p:grpSpPr bwMode="auto">
          <a:xfrm>
            <a:off x="533400" y="6096000"/>
            <a:ext cx="3886200" cy="366713"/>
            <a:chOff x="336" y="3897"/>
            <a:chExt cx="2448" cy="231"/>
          </a:xfrm>
        </p:grpSpPr>
        <p:sp>
          <p:nvSpPr>
            <p:cNvPr id="48" name="Text Box 44"/>
            <p:cNvSpPr txBox="1">
              <a:spLocks noChangeArrowheads="1"/>
            </p:cNvSpPr>
            <p:nvPr/>
          </p:nvSpPr>
          <p:spPr bwMode="auto">
            <a:xfrm>
              <a:off x="432" y="3897"/>
              <a:ext cx="1892"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a:solidFill>
                    <a:schemeClr val="tx1"/>
                  </a:solidFill>
                  <a:ea typeface="宋体" panose="02010600030101010101" pitchFamily="2" charset="-122"/>
                  <a:cs typeface="宋体" panose="02010600030101010101" pitchFamily="2" charset="-122"/>
                </a:rPr>
                <a:t>op         rs      rt       </a:t>
              </a:r>
              <a:r>
                <a:rPr lang="en-US" altLang="zh-CN">
                  <a:ea typeface="宋体" panose="02010600030101010101" pitchFamily="2" charset="-122"/>
                  <a:cs typeface="宋体" panose="02010600030101010101" pitchFamily="2" charset="-122"/>
                </a:rPr>
                <a:t>operand</a:t>
              </a:r>
              <a:endParaRPr lang="en-US" altLang="zh-CN">
                <a:ea typeface="宋体" panose="02010600030101010101" pitchFamily="2" charset="-122"/>
                <a:cs typeface="宋体" panose="02010600030101010101" pitchFamily="2" charset="-122"/>
              </a:endParaRPr>
            </a:p>
          </p:txBody>
        </p:sp>
        <p:sp>
          <p:nvSpPr>
            <p:cNvPr id="49" name="Rectangle 45"/>
            <p:cNvSpPr>
              <a:spLocks noChangeArrowheads="1"/>
            </p:cNvSpPr>
            <p:nvPr/>
          </p:nvSpPr>
          <p:spPr bwMode="auto">
            <a:xfrm>
              <a:off x="336" y="3897"/>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50" name="Line 46"/>
            <p:cNvSpPr>
              <a:spLocks noChangeShapeType="1"/>
            </p:cNvSpPr>
            <p:nvPr/>
          </p:nvSpPr>
          <p:spPr bwMode="auto">
            <a:xfrm>
              <a:off x="816" y="3897"/>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51" name="Line 47"/>
            <p:cNvSpPr>
              <a:spLocks noChangeShapeType="1"/>
            </p:cNvSpPr>
            <p:nvPr/>
          </p:nvSpPr>
          <p:spPr bwMode="auto">
            <a:xfrm>
              <a:off x="1200" y="3897"/>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52" name="Line 48"/>
            <p:cNvSpPr>
              <a:spLocks noChangeShapeType="1"/>
            </p:cNvSpPr>
            <p:nvPr/>
          </p:nvSpPr>
          <p:spPr bwMode="auto">
            <a:xfrm>
              <a:off x="1584" y="3897"/>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grpSp>
      <p:sp>
        <p:nvSpPr>
          <p:cNvPr id="53" name="文本框 1"/>
          <p:cNvSpPr txBox="1"/>
          <p:nvPr/>
        </p:nvSpPr>
        <p:spPr>
          <a:xfrm>
            <a:off x="0" y="879317"/>
            <a:ext cx="8915400" cy="461665"/>
          </a:xfrm>
          <a:prstGeom prst="rect">
            <a:avLst/>
          </a:prstGeom>
          <a:noFill/>
        </p:spPr>
        <p:txBody>
          <a:bodyPr wrap="square" rtlCol="0">
            <a:spAutoFit/>
          </a:bodyPr>
          <a:lstStyle/>
          <a:p>
            <a:pPr marL="457200" indent="-457200">
              <a:buFont typeface="Wingdings" panose="05000000000000000000" pitchFamily="2" charset="2"/>
              <a:buChar char="Ø"/>
            </a:pPr>
            <a:r>
              <a:rPr lang="en-US" altLang="zh-CN" sz="2400" b="1" i="1" dirty="0"/>
              <a:t>Register</a:t>
            </a:r>
            <a:r>
              <a:rPr lang="en-US" altLang="zh-CN" sz="2400" b="1" dirty="0">
                <a:solidFill>
                  <a:srgbClr val="0000CC"/>
                </a:solidFill>
              </a:rPr>
              <a:t> addressing – </a:t>
            </a:r>
            <a:r>
              <a:rPr lang="en-US" altLang="zh-CN" sz="2400" b="1" i="1" dirty="0"/>
              <a:t>operand </a:t>
            </a:r>
            <a:r>
              <a:rPr lang="en-US" altLang="zh-CN" sz="2400" b="1" dirty="0">
                <a:solidFill>
                  <a:srgbClr val="0000CC"/>
                </a:solidFill>
              </a:rPr>
              <a:t>is in a register</a:t>
            </a:r>
            <a:endParaRPr lang="zh-CN" altLang="en-US" sz="2400" b="1" dirty="0">
              <a:solidFill>
                <a:srgbClr val="0000CC"/>
              </a:solidFill>
            </a:endParaRPr>
          </a:p>
        </p:txBody>
      </p:sp>
      <p:sp>
        <p:nvSpPr>
          <p:cNvPr id="54" name="文本框 2"/>
          <p:cNvSpPr txBox="1"/>
          <p:nvPr/>
        </p:nvSpPr>
        <p:spPr>
          <a:xfrm>
            <a:off x="63500" y="2161758"/>
            <a:ext cx="9067800" cy="1200329"/>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i="1" dirty="0"/>
              <a:t>Base (displacement) </a:t>
            </a:r>
            <a:r>
              <a:rPr lang="en-US" altLang="zh-CN" sz="2400" b="1" dirty="0">
                <a:solidFill>
                  <a:srgbClr val="0000CC"/>
                </a:solidFill>
              </a:rPr>
              <a:t>addressing – </a:t>
            </a:r>
            <a:r>
              <a:rPr lang="en-US" altLang="zh-CN" sz="2400" b="1" i="1" dirty="0"/>
              <a:t>operand</a:t>
            </a:r>
            <a:r>
              <a:rPr lang="en-US" altLang="zh-CN" sz="2400" b="1" dirty="0">
                <a:solidFill>
                  <a:srgbClr val="0000CC"/>
                </a:solidFill>
              </a:rPr>
              <a:t> is at the memory location whose address is the sum of a register and a 16-bit constant contained within the instruction</a:t>
            </a:r>
            <a:endParaRPr lang="zh-CN" altLang="en-US" sz="2400" b="1" dirty="0">
              <a:solidFill>
                <a:srgbClr val="0000CC"/>
              </a:solidFill>
            </a:endParaRPr>
          </a:p>
        </p:txBody>
      </p:sp>
      <p:sp>
        <p:nvSpPr>
          <p:cNvPr id="55" name="文本框 5"/>
          <p:cNvSpPr txBox="1"/>
          <p:nvPr/>
        </p:nvSpPr>
        <p:spPr>
          <a:xfrm>
            <a:off x="0" y="4343400"/>
            <a:ext cx="9131300" cy="2031325"/>
          </a:xfrm>
          <a:prstGeom prst="rect">
            <a:avLst/>
          </a:prstGeom>
          <a:noFill/>
        </p:spPr>
        <p:txBody>
          <a:bodyPr wrap="square" rtlCol="0">
            <a:spAutoFit/>
          </a:bodyPr>
          <a:lstStyle/>
          <a:p>
            <a:pPr marL="1200150" lvl="2" indent="-285750">
              <a:buFont typeface="Wingdings" panose="05000000000000000000" pitchFamily="2" charset="2"/>
              <a:buChar char="l"/>
              <a:defRPr/>
            </a:pPr>
            <a:r>
              <a:rPr lang="en-US" altLang="zh-CN" sz="2400" b="1" dirty="0">
                <a:solidFill>
                  <a:srgbClr val="0000CC"/>
                </a:solidFill>
              </a:rPr>
              <a:t>Register relative (indirect) with      0($a0)</a:t>
            </a:r>
            <a:endParaRPr lang="en-US" altLang="zh-CN" sz="2400" b="1" dirty="0">
              <a:solidFill>
                <a:srgbClr val="0000CC"/>
              </a:solidFill>
            </a:endParaRPr>
          </a:p>
          <a:p>
            <a:pPr marL="1200150" lvl="2" indent="-285750">
              <a:buFont typeface="Wingdings" panose="05000000000000000000" pitchFamily="2" charset="2"/>
              <a:buChar char="l"/>
              <a:defRPr/>
            </a:pPr>
            <a:r>
              <a:rPr lang="en-US" altLang="zh-CN" sz="2400" b="1" dirty="0">
                <a:solidFill>
                  <a:srgbClr val="0000CC"/>
                </a:solidFill>
              </a:rPr>
              <a:t>Pseudo-direct with                         </a:t>
            </a:r>
            <a:r>
              <a:rPr lang="en-US" altLang="zh-CN" sz="2400" b="1" dirty="0" err="1">
                <a:solidFill>
                  <a:srgbClr val="0000CC"/>
                </a:solidFill>
              </a:rPr>
              <a:t>addr</a:t>
            </a:r>
            <a:r>
              <a:rPr lang="en-US" altLang="zh-CN" sz="2400" b="1" dirty="0">
                <a:solidFill>
                  <a:srgbClr val="0000CC"/>
                </a:solidFill>
              </a:rPr>
              <a:t>($zero)</a:t>
            </a:r>
            <a:endParaRPr lang="en-US" altLang="zh-CN" sz="2400" b="1" dirty="0">
              <a:solidFill>
                <a:srgbClr val="0000CC"/>
              </a:solidFill>
            </a:endParaRPr>
          </a:p>
          <a:p>
            <a:pPr marL="285750" indent="-285750">
              <a:spcBef>
                <a:spcPct val="50000"/>
              </a:spcBef>
              <a:buFont typeface="Wingdings" panose="05000000000000000000" pitchFamily="2" charset="2"/>
              <a:buChar char="Ø"/>
              <a:defRPr/>
            </a:pPr>
            <a:r>
              <a:rPr lang="en-US" altLang="zh-CN" sz="2400" b="1" i="1" dirty="0"/>
              <a:t>Immediate</a:t>
            </a:r>
            <a:r>
              <a:rPr lang="en-US" altLang="zh-CN" sz="2400" b="1" dirty="0">
                <a:solidFill>
                  <a:srgbClr val="0000CC"/>
                </a:solidFill>
              </a:rPr>
              <a:t> addressing – </a:t>
            </a:r>
            <a:r>
              <a:rPr lang="en-US" altLang="zh-CN" sz="2400" b="1" i="1" dirty="0"/>
              <a:t>operand</a:t>
            </a:r>
            <a:r>
              <a:rPr lang="en-US" altLang="zh-CN" sz="2400" b="1" dirty="0">
                <a:solidFill>
                  <a:srgbClr val="0000CC"/>
                </a:solidFill>
              </a:rPr>
              <a:t> is a 16-bit constant contained within the instruction</a:t>
            </a:r>
            <a:endParaRPr lang="en-US" altLang="zh-CN" sz="2400" b="1" dirty="0">
              <a:solidFill>
                <a:srgbClr val="0000CC"/>
              </a:solidFill>
            </a:endParaRPr>
          </a:p>
          <a:p>
            <a:endParaRPr lang="zh-CN"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MIPS Operand Addressing Modes</a:t>
            </a:r>
            <a:endParaRPr lang="en-US" dirty="0"/>
          </a:p>
        </p:txBody>
      </p:sp>
      <p:sp>
        <p:nvSpPr>
          <p:cNvPr id="7" name="Content Placeholder 6"/>
          <p:cNvSpPr>
            <a:spLocks noGrp="1"/>
          </p:cNvSpPr>
          <p:nvPr>
            <p:ph sz="quarter" idx="13"/>
          </p:nvPr>
        </p:nvSpPr>
        <p:spPr/>
        <p:txBody>
          <a:bodyPr/>
          <a:lstStyle/>
          <a:p>
            <a:endParaRPr lang="en-US"/>
          </a:p>
        </p:txBody>
      </p:sp>
      <p:sp>
        <p:nvSpPr>
          <p:cNvPr id="56" name="Rectangle 3"/>
          <p:cNvSpPr txBox="1">
            <a:spLocks noChangeArrowheads="1"/>
          </p:cNvSpPr>
          <p:nvPr/>
        </p:nvSpPr>
        <p:spPr bwMode="auto">
          <a:xfrm>
            <a:off x="533399" y="879991"/>
            <a:ext cx="7873911" cy="4606409"/>
          </a:xfrm>
          <a:prstGeom prst="rect">
            <a:avLst/>
          </a:prstGeom>
          <a:noFill/>
          <a:ln>
            <a:noFill/>
          </a:ln>
        </p:spPr>
        <p:txBody>
          <a:bodyPr vert="horz" wrap="square" lIns="91440" tIns="45720" rIns="91440" bIns="45720" numCol="1" anchor="t" anchorCtr="0" compatLnSpc="1">
            <a:normAutofit fontScale="85000" lnSpcReduction="10000"/>
          </a:bodyPr>
          <a:lstStyle>
            <a:lvl1pPr marL="342900" indent="-342900" algn="l" rtl="0" eaLnBrk="0" fontAlgn="base" hangingPunct="0">
              <a:lnSpc>
                <a:spcPct val="125000"/>
              </a:lnSpc>
              <a:spcBef>
                <a:spcPct val="20000"/>
              </a:spcBef>
              <a:spcAft>
                <a:spcPct val="0"/>
              </a:spcAft>
              <a:buClr>
                <a:srgbClr val="FF0000"/>
              </a:buClr>
              <a:buSzPct val="75000"/>
              <a:buBlip>
                <a:blip r:embed="rId1"/>
              </a:buBlip>
              <a:defRPr sz="320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0" fontAlgn="base" hangingPunct="0">
              <a:lnSpc>
                <a:spcPct val="125000"/>
              </a:lnSpc>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0" fontAlgn="base" hangingPunct="0">
              <a:lnSpc>
                <a:spcPct val="125000"/>
              </a:lnSpc>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0" fontAlgn="base" hangingPunct="0">
              <a:lnSpc>
                <a:spcPct val="125000"/>
              </a:lnSpc>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0" fontAlgn="base" hangingPunct="0">
              <a:lnSpc>
                <a:spcPct val="125000"/>
              </a:lnSpc>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Clr>
                <a:srgbClr val="0000CC"/>
              </a:buClr>
              <a:buFont typeface="Wingdings" panose="05000000000000000000" pitchFamily="2" charset="2"/>
              <a:buChar char="Ø"/>
              <a:defRPr/>
            </a:pPr>
            <a:r>
              <a:rPr lang="en-US" altLang="zh-CN" b="1" i="1" dirty="0">
                <a:ea typeface="宋体" panose="02010600030101010101" pitchFamily="2" charset="-122"/>
              </a:rPr>
              <a:t>PC-relative</a:t>
            </a:r>
            <a:r>
              <a:rPr lang="en-US" altLang="zh-CN" b="1" dirty="0">
                <a:solidFill>
                  <a:srgbClr val="0000CC"/>
                </a:solidFill>
                <a:ea typeface="宋体" panose="02010600030101010101" pitchFamily="2" charset="-122"/>
              </a:rPr>
              <a:t> addressing –instruction </a:t>
            </a:r>
            <a:r>
              <a:rPr lang="en-US" altLang="zh-CN" b="1" i="1" dirty="0">
                <a:ea typeface="宋体" panose="02010600030101010101" pitchFamily="2" charset="-122"/>
              </a:rPr>
              <a:t>address</a:t>
            </a:r>
            <a:r>
              <a:rPr lang="en-US" altLang="zh-CN" b="1" dirty="0">
                <a:solidFill>
                  <a:srgbClr val="0000CC"/>
                </a:solidFill>
                <a:ea typeface="宋体" panose="02010600030101010101" pitchFamily="2" charset="-122"/>
              </a:rPr>
              <a:t> is the sum of the PC and a 16-bit constant contained within the instruction</a:t>
            </a:r>
            <a:endParaRPr lang="en-US" altLang="zh-CN" b="1" dirty="0">
              <a:solidFill>
                <a:srgbClr val="0000CC"/>
              </a:solidFill>
              <a:ea typeface="宋体" panose="02010600030101010101" pitchFamily="2" charset="-122"/>
            </a:endParaRPr>
          </a:p>
          <a:p>
            <a:pPr>
              <a:buClr>
                <a:srgbClr val="0000CC"/>
              </a:buClr>
              <a:buFont typeface="Wingdings" panose="05000000000000000000" pitchFamily="2" charset="2"/>
              <a:buChar char="Ø"/>
              <a:defRPr/>
            </a:pPr>
            <a:endParaRPr lang="en-US" altLang="zh-CN" dirty="0">
              <a:ea typeface="宋体" panose="02010600030101010101" pitchFamily="2" charset="-122"/>
            </a:endParaRPr>
          </a:p>
          <a:p>
            <a:pPr lvl="1">
              <a:defRPr/>
            </a:pPr>
            <a:endParaRPr lang="en-US" altLang="zh-CN" dirty="0">
              <a:ea typeface="宋体" panose="02010600030101010101" pitchFamily="2" charset="-122"/>
            </a:endParaRPr>
          </a:p>
          <a:p>
            <a:pPr>
              <a:buClr>
                <a:srgbClr val="0000CC"/>
              </a:buClr>
              <a:buFont typeface="Wingdings" panose="05000000000000000000" pitchFamily="2" charset="2"/>
              <a:buChar char="Ø"/>
              <a:defRPr/>
            </a:pPr>
            <a:r>
              <a:rPr lang="en-US" altLang="zh-CN" b="1" i="1" dirty="0">
                <a:ea typeface="宋体" panose="02010600030101010101" pitchFamily="2" charset="-122"/>
              </a:rPr>
              <a:t>Pseudo-direct</a:t>
            </a:r>
            <a:r>
              <a:rPr lang="en-US" altLang="zh-CN" b="1" dirty="0">
                <a:ea typeface="宋体" panose="02010600030101010101" pitchFamily="2" charset="-122"/>
              </a:rPr>
              <a:t> </a:t>
            </a:r>
            <a:r>
              <a:rPr lang="en-US" altLang="zh-CN" b="1" dirty="0">
                <a:solidFill>
                  <a:srgbClr val="0000CC"/>
                </a:solidFill>
                <a:ea typeface="宋体" panose="02010600030101010101" pitchFamily="2" charset="-122"/>
              </a:rPr>
              <a:t>addressing – instruction </a:t>
            </a:r>
            <a:r>
              <a:rPr lang="en-US" altLang="zh-CN" b="1" i="1" dirty="0">
                <a:ea typeface="宋体" panose="02010600030101010101" pitchFamily="2" charset="-122"/>
              </a:rPr>
              <a:t>address</a:t>
            </a:r>
            <a:r>
              <a:rPr lang="en-US" altLang="zh-CN" b="1" dirty="0">
                <a:solidFill>
                  <a:srgbClr val="0000CC"/>
                </a:solidFill>
                <a:ea typeface="宋体" panose="02010600030101010101" pitchFamily="2" charset="-122"/>
              </a:rPr>
              <a:t> is the 26-bit constant contained within the instruction concatenated with the upper 4 bits of the PC</a:t>
            </a:r>
            <a:endParaRPr lang="en-US" altLang="zh-CN" b="1" dirty="0">
              <a:solidFill>
                <a:srgbClr val="0000CC"/>
              </a:solidFill>
              <a:ea typeface="宋体" panose="02010600030101010101" pitchFamily="2" charset="-122"/>
            </a:endParaRPr>
          </a:p>
        </p:txBody>
      </p:sp>
      <p:grpSp>
        <p:nvGrpSpPr>
          <p:cNvPr id="57" name="Group 4"/>
          <p:cNvGrpSpPr/>
          <p:nvPr/>
        </p:nvGrpSpPr>
        <p:grpSpPr bwMode="auto">
          <a:xfrm>
            <a:off x="533400" y="2438400"/>
            <a:ext cx="8382000" cy="1128713"/>
            <a:chOff x="336" y="1296"/>
            <a:chExt cx="5280" cy="711"/>
          </a:xfrm>
        </p:grpSpPr>
        <p:sp>
          <p:nvSpPr>
            <p:cNvPr id="58" name="Text Box 5"/>
            <p:cNvSpPr txBox="1">
              <a:spLocks noChangeArrowheads="1"/>
            </p:cNvSpPr>
            <p:nvPr/>
          </p:nvSpPr>
          <p:spPr bwMode="auto">
            <a:xfrm>
              <a:off x="432" y="1296"/>
              <a:ext cx="1916"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dirty="0">
                  <a:solidFill>
                    <a:schemeClr val="tx1"/>
                  </a:solidFill>
                  <a:ea typeface="宋体" panose="02010600030101010101" pitchFamily="2" charset="-122"/>
                  <a:cs typeface="宋体" panose="02010600030101010101" pitchFamily="2" charset="-122"/>
                </a:rPr>
                <a:t>op         </a:t>
              </a:r>
              <a:r>
                <a:rPr lang="en-US" altLang="zh-CN" dirty="0" err="1">
                  <a:solidFill>
                    <a:schemeClr val="tx1"/>
                  </a:solidFill>
                  <a:ea typeface="宋体" panose="02010600030101010101" pitchFamily="2" charset="-122"/>
                  <a:cs typeface="宋体" panose="02010600030101010101" pitchFamily="2" charset="-122"/>
                </a:rPr>
                <a:t>rs</a:t>
              </a:r>
              <a:r>
                <a:rPr lang="en-US" altLang="zh-CN" dirty="0">
                  <a:solidFill>
                    <a:schemeClr val="tx1"/>
                  </a:solidFill>
                  <a:ea typeface="宋体" panose="02010600030101010101" pitchFamily="2" charset="-122"/>
                  <a:cs typeface="宋体" panose="02010600030101010101" pitchFamily="2" charset="-122"/>
                </a:rPr>
                <a:t>       </a:t>
              </a:r>
              <a:r>
                <a:rPr lang="en-US" altLang="zh-CN" dirty="0" err="1">
                  <a:solidFill>
                    <a:schemeClr val="tx1"/>
                  </a:solidFill>
                  <a:ea typeface="宋体" panose="02010600030101010101" pitchFamily="2" charset="-122"/>
                  <a:cs typeface="宋体" panose="02010600030101010101" pitchFamily="2" charset="-122"/>
                </a:rPr>
                <a:t>rt</a:t>
              </a:r>
              <a:r>
                <a:rPr lang="en-US" altLang="zh-CN" dirty="0">
                  <a:solidFill>
                    <a:schemeClr val="tx1"/>
                  </a:solidFill>
                  <a:ea typeface="宋体" panose="02010600030101010101" pitchFamily="2" charset="-122"/>
                  <a:cs typeface="宋体" panose="02010600030101010101" pitchFamily="2" charset="-122"/>
                </a:rPr>
                <a:t>           offset</a:t>
              </a:r>
              <a:endParaRPr lang="en-US" altLang="zh-CN" dirty="0">
                <a:solidFill>
                  <a:schemeClr val="tx1"/>
                </a:solidFill>
                <a:ea typeface="宋体" panose="02010600030101010101" pitchFamily="2" charset="-122"/>
                <a:cs typeface="宋体" panose="02010600030101010101" pitchFamily="2" charset="-122"/>
              </a:endParaRPr>
            </a:p>
          </p:txBody>
        </p:sp>
        <p:sp>
          <p:nvSpPr>
            <p:cNvPr id="59" name="Rectangle 6"/>
            <p:cNvSpPr>
              <a:spLocks noChangeArrowheads="1"/>
            </p:cNvSpPr>
            <p:nvPr/>
          </p:nvSpPr>
          <p:spPr bwMode="auto">
            <a:xfrm>
              <a:off x="336" y="1296"/>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60" name="Line 7"/>
            <p:cNvSpPr>
              <a:spLocks noChangeShapeType="1"/>
            </p:cNvSpPr>
            <p:nvPr/>
          </p:nvSpPr>
          <p:spPr bwMode="auto">
            <a:xfrm>
              <a:off x="816" y="1296"/>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61" name="Line 8"/>
            <p:cNvSpPr>
              <a:spLocks noChangeShapeType="1"/>
            </p:cNvSpPr>
            <p:nvPr/>
          </p:nvSpPr>
          <p:spPr bwMode="auto">
            <a:xfrm>
              <a:off x="1200" y="1296"/>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62" name="Line 9"/>
            <p:cNvSpPr>
              <a:spLocks noChangeShapeType="1"/>
            </p:cNvSpPr>
            <p:nvPr/>
          </p:nvSpPr>
          <p:spPr bwMode="auto">
            <a:xfrm>
              <a:off x="1584" y="1296"/>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63" name="Rectangle 10"/>
            <p:cNvSpPr>
              <a:spLocks noChangeArrowheads="1"/>
            </p:cNvSpPr>
            <p:nvPr/>
          </p:nvSpPr>
          <p:spPr bwMode="auto">
            <a:xfrm>
              <a:off x="336" y="1776"/>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64" name="Text Box 11"/>
            <p:cNvSpPr txBox="1">
              <a:spLocks noChangeArrowheads="1"/>
            </p:cNvSpPr>
            <p:nvPr/>
          </p:nvSpPr>
          <p:spPr bwMode="auto">
            <a:xfrm>
              <a:off x="816" y="1776"/>
              <a:ext cx="1556"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dirty="0">
                  <a:solidFill>
                    <a:schemeClr val="tx1"/>
                  </a:solidFill>
                  <a:ea typeface="宋体" panose="02010600030101010101" pitchFamily="2" charset="-122"/>
                  <a:cs typeface="宋体" panose="02010600030101010101" pitchFamily="2" charset="-122"/>
                </a:rPr>
                <a:t>Program Counter (PC)</a:t>
              </a:r>
              <a:endParaRPr lang="en-US" altLang="zh-CN" dirty="0">
                <a:solidFill>
                  <a:schemeClr val="tx1"/>
                </a:solidFill>
                <a:ea typeface="宋体" panose="02010600030101010101" pitchFamily="2" charset="-122"/>
                <a:cs typeface="宋体" panose="02010600030101010101" pitchFamily="2" charset="-122"/>
              </a:endParaRPr>
            </a:p>
          </p:txBody>
        </p:sp>
        <p:grpSp>
          <p:nvGrpSpPr>
            <p:cNvPr id="65" name="Group 12"/>
            <p:cNvGrpSpPr/>
            <p:nvPr/>
          </p:nvGrpSpPr>
          <p:grpSpPr bwMode="auto">
            <a:xfrm>
              <a:off x="2880" y="1488"/>
              <a:ext cx="192" cy="336"/>
              <a:chOff x="1392" y="2880"/>
              <a:chExt cx="288" cy="480"/>
            </a:xfrm>
          </p:grpSpPr>
          <p:sp>
            <p:nvSpPr>
              <p:cNvPr id="74" name="Line 13"/>
              <p:cNvSpPr>
                <a:spLocks noChangeShapeType="1"/>
              </p:cNvSpPr>
              <p:nvPr/>
            </p:nvSpPr>
            <p:spPr bwMode="auto">
              <a:xfrm>
                <a:off x="1392" y="3071"/>
                <a:ext cx="48" cy="49"/>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75" name="Line 14"/>
              <p:cNvSpPr>
                <a:spLocks noChangeShapeType="1"/>
              </p:cNvSpPr>
              <p:nvPr/>
            </p:nvSpPr>
            <p:spPr bwMode="auto">
              <a:xfrm flipH="1">
                <a:off x="1392" y="3120"/>
                <a:ext cx="48" cy="49"/>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76" name="Line 15"/>
              <p:cNvSpPr>
                <a:spLocks noChangeShapeType="1"/>
              </p:cNvSpPr>
              <p:nvPr/>
            </p:nvSpPr>
            <p:spPr bwMode="auto">
              <a:xfrm flipV="1">
                <a:off x="1392" y="2880"/>
                <a:ext cx="0" cy="191"/>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77" name="Line 16"/>
              <p:cNvSpPr>
                <a:spLocks noChangeShapeType="1"/>
              </p:cNvSpPr>
              <p:nvPr/>
            </p:nvSpPr>
            <p:spPr bwMode="auto">
              <a:xfrm flipV="1">
                <a:off x="1392" y="3169"/>
                <a:ext cx="0" cy="191"/>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78" name="Line 17"/>
              <p:cNvSpPr>
                <a:spLocks noChangeShapeType="1"/>
              </p:cNvSpPr>
              <p:nvPr/>
            </p:nvSpPr>
            <p:spPr bwMode="auto">
              <a:xfrm flipV="1">
                <a:off x="1392" y="3216"/>
                <a:ext cx="288" cy="144"/>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79" name="Line 18"/>
              <p:cNvSpPr>
                <a:spLocks noChangeShapeType="1"/>
              </p:cNvSpPr>
              <p:nvPr/>
            </p:nvSpPr>
            <p:spPr bwMode="auto">
              <a:xfrm flipV="1">
                <a:off x="1680" y="3024"/>
                <a:ext cx="0" cy="191"/>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80" name="Line 19"/>
              <p:cNvSpPr>
                <a:spLocks noChangeShapeType="1"/>
              </p:cNvSpPr>
              <p:nvPr/>
            </p:nvSpPr>
            <p:spPr bwMode="auto">
              <a:xfrm>
                <a:off x="1392" y="2880"/>
                <a:ext cx="288" cy="144"/>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grpSp>
        <p:sp>
          <p:nvSpPr>
            <p:cNvPr id="66" name="Line 20"/>
            <p:cNvSpPr>
              <a:spLocks noChangeShapeType="1"/>
            </p:cNvSpPr>
            <p:nvPr/>
          </p:nvSpPr>
          <p:spPr bwMode="auto">
            <a:xfrm>
              <a:off x="2160" y="1488"/>
              <a:ext cx="0" cy="48"/>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67" name="Line 21"/>
            <p:cNvSpPr>
              <a:spLocks noChangeShapeType="1"/>
            </p:cNvSpPr>
            <p:nvPr/>
          </p:nvSpPr>
          <p:spPr bwMode="auto">
            <a:xfrm>
              <a:off x="2160" y="1536"/>
              <a:ext cx="720"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68" name="Line 22"/>
            <p:cNvSpPr>
              <a:spLocks noChangeShapeType="1"/>
            </p:cNvSpPr>
            <p:nvPr/>
          </p:nvSpPr>
          <p:spPr bwMode="auto">
            <a:xfrm>
              <a:off x="1584" y="1728"/>
              <a:ext cx="1296"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69" name="Line 23"/>
            <p:cNvSpPr>
              <a:spLocks noChangeShapeType="1"/>
            </p:cNvSpPr>
            <p:nvPr/>
          </p:nvSpPr>
          <p:spPr bwMode="auto">
            <a:xfrm>
              <a:off x="1584" y="1728"/>
              <a:ext cx="0" cy="48"/>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70" name="Rectangle 24"/>
            <p:cNvSpPr>
              <a:spLocks noChangeArrowheads="1"/>
            </p:cNvSpPr>
            <p:nvPr/>
          </p:nvSpPr>
          <p:spPr bwMode="auto">
            <a:xfrm>
              <a:off x="3168" y="1536"/>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71" name="Rectangle 25"/>
            <p:cNvSpPr>
              <a:spLocks noChangeArrowheads="1"/>
            </p:cNvSpPr>
            <p:nvPr/>
          </p:nvSpPr>
          <p:spPr bwMode="auto">
            <a:xfrm>
              <a:off x="3888" y="1296"/>
              <a:ext cx="912" cy="250"/>
            </a:xfrm>
            <a:prstGeom prst="rect">
              <a:avLst/>
            </a:prstGeom>
            <a:noFill/>
            <a:ln>
              <a:noFill/>
            </a:ln>
            <a:effectLst/>
          </p:spPr>
          <p:txBody>
            <a:bodyPr>
              <a:spAutoFit/>
            </a:bodyPr>
            <a:lstStyle/>
            <a:p>
              <a:pPr>
                <a:defRPr/>
              </a:pPr>
              <a:r>
                <a:rPr lang="en-US" altLang="zh-CN" sz="2000">
                  <a:solidFill>
                    <a:schemeClr val="tx1"/>
                  </a:solidFill>
                  <a:latin typeface="Arial" panose="020B0604020202020204" pitchFamily="34" charset="0"/>
                  <a:ea typeface="宋体" panose="02010600030101010101" pitchFamily="2" charset="-122"/>
                  <a:cs typeface="宋体" panose="02010600030101010101" pitchFamily="2" charset="-122"/>
                </a:rPr>
                <a:t>Memory</a:t>
              </a:r>
              <a:endParaRPr lang="en-US" altLang="zh-CN" sz="2000">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72" name="Text Box 26"/>
            <p:cNvSpPr txBox="1">
              <a:spLocks noChangeArrowheads="1"/>
            </p:cNvSpPr>
            <p:nvPr/>
          </p:nvSpPr>
          <p:spPr bwMode="auto">
            <a:xfrm>
              <a:off x="3312" y="1536"/>
              <a:ext cx="1988"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a:solidFill>
                    <a:schemeClr val="tx1"/>
                  </a:solidFill>
                  <a:ea typeface="宋体" panose="02010600030101010101" pitchFamily="2" charset="-122"/>
                  <a:cs typeface="宋体" panose="02010600030101010101" pitchFamily="2" charset="-122"/>
                </a:rPr>
                <a:t>branch destination </a:t>
              </a:r>
              <a:r>
                <a:rPr lang="en-US" altLang="zh-CN">
                  <a:ea typeface="宋体" panose="02010600030101010101" pitchFamily="2" charset="-122"/>
                  <a:cs typeface="宋体" panose="02010600030101010101" pitchFamily="2" charset="-122"/>
                </a:rPr>
                <a:t>instruction</a:t>
              </a:r>
              <a:endParaRPr lang="en-US" altLang="zh-CN">
                <a:ea typeface="宋体" panose="02010600030101010101" pitchFamily="2" charset="-122"/>
                <a:cs typeface="宋体" panose="02010600030101010101" pitchFamily="2" charset="-122"/>
              </a:endParaRPr>
            </a:p>
          </p:txBody>
        </p:sp>
        <p:sp>
          <p:nvSpPr>
            <p:cNvPr id="73" name="Line 27"/>
            <p:cNvSpPr>
              <a:spLocks noChangeShapeType="1"/>
            </p:cNvSpPr>
            <p:nvPr/>
          </p:nvSpPr>
          <p:spPr bwMode="auto">
            <a:xfrm>
              <a:off x="3072" y="1680"/>
              <a:ext cx="96"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grpSp>
      <p:grpSp>
        <p:nvGrpSpPr>
          <p:cNvPr id="81" name="Group 28"/>
          <p:cNvGrpSpPr/>
          <p:nvPr/>
        </p:nvGrpSpPr>
        <p:grpSpPr bwMode="auto">
          <a:xfrm>
            <a:off x="533400" y="5348287"/>
            <a:ext cx="8382000" cy="1128713"/>
            <a:chOff x="336" y="2976"/>
            <a:chExt cx="5280" cy="711"/>
          </a:xfrm>
        </p:grpSpPr>
        <p:sp>
          <p:nvSpPr>
            <p:cNvPr id="82" name="Text Box 29"/>
            <p:cNvSpPr txBox="1">
              <a:spLocks noChangeArrowheads="1"/>
            </p:cNvSpPr>
            <p:nvPr/>
          </p:nvSpPr>
          <p:spPr bwMode="auto">
            <a:xfrm>
              <a:off x="432" y="3024"/>
              <a:ext cx="1740"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dirty="0">
                  <a:solidFill>
                    <a:schemeClr val="tx1"/>
                  </a:solidFill>
                  <a:ea typeface="宋体" panose="02010600030101010101" pitchFamily="2" charset="-122"/>
                  <a:cs typeface="宋体" panose="02010600030101010101" pitchFamily="2" charset="-122"/>
                </a:rPr>
                <a:t>op               jump address</a:t>
              </a:r>
              <a:endParaRPr lang="en-US" altLang="zh-CN" dirty="0">
                <a:solidFill>
                  <a:schemeClr val="tx1"/>
                </a:solidFill>
                <a:ea typeface="宋体" panose="02010600030101010101" pitchFamily="2" charset="-122"/>
                <a:cs typeface="宋体" panose="02010600030101010101" pitchFamily="2" charset="-122"/>
              </a:endParaRPr>
            </a:p>
          </p:txBody>
        </p:sp>
        <p:sp>
          <p:nvSpPr>
            <p:cNvPr id="83" name="Rectangle 30"/>
            <p:cNvSpPr>
              <a:spLocks noChangeArrowheads="1"/>
            </p:cNvSpPr>
            <p:nvPr/>
          </p:nvSpPr>
          <p:spPr bwMode="auto">
            <a:xfrm>
              <a:off x="336" y="3024"/>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84" name="Line 31"/>
            <p:cNvSpPr>
              <a:spLocks noChangeShapeType="1"/>
            </p:cNvSpPr>
            <p:nvPr/>
          </p:nvSpPr>
          <p:spPr bwMode="auto">
            <a:xfrm>
              <a:off x="816" y="3024"/>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85" name="Rectangle 32"/>
            <p:cNvSpPr>
              <a:spLocks noChangeArrowheads="1"/>
            </p:cNvSpPr>
            <p:nvPr/>
          </p:nvSpPr>
          <p:spPr bwMode="auto">
            <a:xfrm>
              <a:off x="336" y="3456"/>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86" name="Text Box 33"/>
            <p:cNvSpPr txBox="1">
              <a:spLocks noChangeArrowheads="1"/>
            </p:cNvSpPr>
            <p:nvPr/>
          </p:nvSpPr>
          <p:spPr bwMode="auto">
            <a:xfrm>
              <a:off x="816" y="3456"/>
              <a:ext cx="1556"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dirty="0">
                  <a:solidFill>
                    <a:schemeClr val="tx1"/>
                  </a:solidFill>
                  <a:ea typeface="宋体" panose="02010600030101010101" pitchFamily="2" charset="-122"/>
                  <a:cs typeface="宋体" panose="02010600030101010101" pitchFamily="2" charset="-122"/>
                </a:rPr>
                <a:t>Program Counter (PC)</a:t>
              </a:r>
              <a:endParaRPr lang="en-US" altLang="zh-CN" dirty="0">
                <a:solidFill>
                  <a:schemeClr val="tx1"/>
                </a:solidFill>
                <a:ea typeface="宋体" panose="02010600030101010101" pitchFamily="2" charset="-122"/>
                <a:cs typeface="宋体" panose="02010600030101010101" pitchFamily="2" charset="-122"/>
              </a:endParaRPr>
            </a:p>
          </p:txBody>
        </p:sp>
        <p:sp>
          <p:nvSpPr>
            <p:cNvPr id="87" name="Line 34"/>
            <p:cNvSpPr>
              <a:spLocks noChangeShapeType="1"/>
            </p:cNvSpPr>
            <p:nvPr/>
          </p:nvSpPr>
          <p:spPr bwMode="auto">
            <a:xfrm>
              <a:off x="1632" y="3216"/>
              <a:ext cx="0" cy="48"/>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88" name="Line 35"/>
            <p:cNvSpPr>
              <a:spLocks noChangeShapeType="1"/>
            </p:cNvSpPr>
            <p:nvPr/>
          </p:nvSpPr>
          <p:spPr bwMode="auto">
            <a:xfrm>
              <a:off x="1632" y="3264"/>
              <a:ext cx="1248"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89" name="Line 36"/>
            <p:cNvSpPr>
              <a:spLocks noChangeShapeType="1"/>
            </p:cNvSpPr>
            <p:nvPr/>
          </p:nvSpPr>
          <p:spPr bwMode="auto">
            <a:xfrm>
              <a:off x="480" y="3408"/>
              <a:ext cx="2400"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90" name="Line 37"/>
            <p:cNvSpPr>
              <a:spLocks noChangeShapeType="1"/>
            </p:cNvSpPr>
            <p:nvPr/>
          </p:nvSpPr>
          <p:spPr bwMode="auto">
            <a:xfrm>
              <a:off x="480" y="3408"/>
              <a:ext cx="0" cy="48"/>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91" name="Rectangle 38"/>
            <p:cNvSpPr>
              <a:spLocks noChangeArrowheads="1"/>
            </p:cNvSpPr>
            <p:nvPr/>
          </p:nvSpPr>
          <p:spPr bwMode="auto">
            <a:xfrm>
              <a:off x="3168" y="3216"/>
              <a:ext cx="2448" cy="192"/>
            </a:xfrm>
            <a:prstGeom prst="rect">
              <a:avLst/>
            </a:prstGeom>
            <a:noFill/>
            <a:ln w="12700">
              <a:solidFill>
                <a:schemeClr val="tx1"/>
              </a:solidFill>
              <a:miter lim="800000"/>
            </a:ln>
            <a:effectLst/>
          </p:spPr>
          <p:txBody>
            <a:bodyPr wrap="none" anchor="ctr"/>
            <a:lstStyle/>
            <a:p>
              <a:pPr>
                <a:defRPr/>
              </a:pPr>
              <a:endParaRPr lang="zh-CN" altLang="en-US"/>
            </a:p>
          </p:txBody>
        </p:sp>
        <p:sp>
          <p:nvSpPr>
            <p:cNvPr id="92" name="Rectangle 39"/>
            <p:cNvSpPr>
              <a:spLocks noChangeArrowheads="1"/>
            </p:cNvSpPr>
            <p:nvPr/>
          </p:nvSpPr>
          <p:spPr bwMode="auto">
            <a:xfrm>
              <a:off x="3888" y="2976"/>
              <a:ext cx="912" cy="250"/>
            </a:xfrm>
            <a:prstGeom prst="rect">
              <a:avLst/>
            </a:prstGeom>
            <a:noFill/>
            <a:ln>
              <a:noFill/>
            </a:ln>
            <a:effectLst/>
          </p:spPr>
          <p:txBody>
            <a:bodyPr>
              <a:spAutoFit/>
            </a:bodyPr>
            <a:lstStyle/>
            <a:p>
              <a:pPr>
                <a:defRPr/>
              </a:pPr>
              <a:r>
                <a:rPr lang="en-US" altLang="zh-CN" sz="2000">
                  <a:solidFill>
                    <a:schemeClr val="tx1"/>
                  </a:solidFill>
                  <a:latin typeface="Arial" panose="020B0604020202020204" pitchFamily="34" charset="0"/>
                  <a:ea typeface="宋体" panose="02010600030101010101" pitchFamily="2" charset="-122"/>
                  <a:cs typeface="宋体" panose="02010600030101010101" pitchFamily="2" charset="-122"/>
                </a:rPr>
                <a:t>Memory</a:t>
              </a:r>
              <a:endParaRPr lang="en-US" altLang="zh-CN" sz="2000">
                <a:solidFill>
                  <a:schemeClr val="tx1"/>
                </a:solidFill>
                <a:latin typeface="Arial" panose="020B0604020202020204" pitchFamily="34" charset="0"/>
                <a:ea typeface="宋体" panose="02010600030101010101" pitchFamily="2" charset="-122"/>
                <a:cs typeface="宋体" panose="02010600030101010101" pitchFamily="2" charset="-122"/>
              </a:endParaRPr>
            </a:p>
          </p:txBody>
        </p:sp>
        <p:sp>
          <p:nvSpPr>
            <p:cNvPr id="93" name="Text Box 40"/>
            <p:cNvSpPr txBox="1">
              <a:spLocks noChangeArrowheads="1"/>
            </p:cNvSpPr>
            <p:nvPr/>
          </p:nvSpPr>
          <p:spPr bwMode="auto">
            <a:xfrm>
              <a:off x="3456" y="3216"/>
              <a:ext cx="1860" cy="231"/>
            </a:xfrm>
            <a:prstGeom prst="rect">
              <a:avLst/>
            </a:prstGeom>
            <a:noFill/>
            <a:ln>
              <a:noFill/>
            </a:ln>
            <a:effectLst/>
          </p:spPr>
          <p:txBody>
            <a:bodyPr wrap="none">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a:solidFill>
                    <a:schemeClr val="tx1"/>
                  </a:solidFill>
                  <a:ea typeface="宋体" panose="02010600030101010101" pitchFamily="2" charset="-122"/>
                  <a:cs typeface="宋体" panose="02010600030101010101" pitchFamily="2" charset="-122"/>
                </a:rPr>
                <a:t>jump destination </a:t>
              </a:r>
              <a:r>
                <a:rPr lang="en-US" altLang="zh-CN">
                  <a:ea typeface="宋体" panose="02010600030101010101" pitchFamily="2" charset="-122"/>
                  <a:cs typeface="宋体" panose="02010600030101010101" pitchFamily="2" charset="-122"/>
                </a:rPr>
                <a:t>instruction</a:t>
              </a:r>
              <a:endParaRPr lang="en-US" altLang="zh-CN">
                <a:ea typeface="宋体" panose="02010600030101010101" pitchFamily="2" charset="-122"/>
                <a:cs typeface="宋体" panose="02010600030101010101" pitchFamily="2" charset="-122"/>
              </a:endParaRPr>
            </a:p>
          </p:txBody>
        </p:sp>
        <p:sp>
          <p:nvSpPr>
            <p:cNvPr id="94" name="Line 41"/>
            <p:cNvSpPr>
              <a:spLocks noChangeShapeType="1"/>
            </p:cNvSpPr>
            <p:nvPr/>
          </p:nvSpPr>
          <p:spPr bwMode="auto">
            <a:xfrm>
              <a:off x="3072" y="3360"/>
              <a:ext cx="96" cy="0"/>
            </a:xfrm>
            <a:prstGeom prst="line">
              <a:avLst/>
            </a:prstGeom>
            <a:noFill/>
            <a:ln w="12700">
              <a:solidFill>
                <a:schemeClr val="tx1"/>
              </a:solidFill>
              <a:round/>
              <a:tailEnd type="triangle" w="med" len="med"/>
            </a:ln>
            <a:effectLst/>
          </p:spPr>
          <p:txBody>
            <a:bodyPr/>
            <a:lstStyle/>
            <a:p>
              <a:pPr>
                <a:defRPr/>
              </a:pPr>
              <a:endParaRPr lang="en-US">
                <a:latin typeface="Arial" panose="020B0604020202020204" pitchFamily="34" charset="0"/>
                <a:ea typeface="MS PGothic" panose="020B0600070205080204" charset="-128"/>
              </a:endParaRPr>
            </a:p>
          </p:txBody>
        </p:sp>
        <p:sp>
          <p:nvSpPr>
            <p:cNvPr id="95" name="Line 42"/>
            <p:cNvSpPr>
              <a:spLocks noChangeShapeType="1"/>
            </p:cNvSpPr>
            <p:nvPr/>
          </p:nvSpPr>
          <p:spPr bwMode="auto">
            <a:xfrm>
              <a:off x="672" y="3456"/>
              <a:ext cx="0" cy="183"/>
            </a:xfrm>
            <a:prstGeom prst="line">
              <a:avLst/>
            </a:prstGeom>
            <a:noFill/>
            <a:ln w="12700">
              <a:solidFill>
                <a:schemeClr val="tx1"/>
              </a:solidFill>
              <a:round/>
            </a:ln>
            <a:effectLst/>
          </p:spPr>
          <p:txBody>
            <a:bodyPr/>
            <a:lstStyle/>
            <a:p>
              <a:pPr>
                <a:defRPr/>
              </a:pPr>
              <a:endParaRPr lang="en-US">
                <a:latin typeface="Arial" panose="020B0604020202020204" pitchFamily="34" charset="0"/>
                <a:ea typeface="MS PGothic" panose="020B0600070205080204" charset="-128"/>
              </a:endParaRPr>
            </a:p>
          </p:txBody>
        </p:sp>
        <p:sp>
          <p:nvSpPr>
            <p:cNvPr id="96" name="Oval 43"/>
            <p:cNvSpPr>
              <a:spLocks noChangeArrowheads="1"/>
            </p:cNvSpPr>
            <p:nvPr/>
          </p:nvSpPr>
          <p:spPr bwMode="auto">
            <a:xfrm>
              <a:off x="2880" y="3168"/>
              <a:ext cx="192" cy="384"/>
            </a:xfrm>
            <a:prstGeom prst="ellipse">
              <a:avLst/>
            </a:prstGeom>
            <a:noFill/>
            <a:ln w="12700">
              <a:solidFill>
                <a:schemeClr val="tx1"/>
              </a:solidFill>
              <a:round/>
            </a:ln>
            <a:effectLst/>
          </p:spPr>
          <p:txBody>
            <a:bodyPr wrap="none" anchor="ctr"/>
            <a:lstStyle/>
            <a:p>
              <a:pPr>
                <a:defRPr/>
              </a:pPr>
              <a:endParaRPr lang="zh-CN" altLang="en-US"/>
            </a:p>
          </p:txBody>
        </p:sp>
        <p:sp>
          <p:nvSpPr>
            <p:cNvPr id="97" name="Text Box 44"/>
            <p:cNvSpPr txBox="1">
              <a:spLocks noChangeArrowheads="1"/>
            </p:cNvSpPr>
            <p:nvPr/>
          </p:nvSpPr>
          <p:spPr bwMode="auto">
            <a:xfrm>
              <a:off x="2880" y="3167"/>
              <a:ext cx="190" cy="407"/>
            </a:xfrm>
            <a:prstGeom prst="rect">
              <a:avLst/>
            </a:prstGeom>
            <a:noFill/>
            <a:ln>
              <a:noFill/>
            </a:ln>
            <a:effectLst/>
          </p:spPr>
          <p:txBody>
            <a:bodyPr>
              <a:spAutoFit/>
            </a:bodyPr>
            <a:lstStyle>
              <a:lvl1pPr>
                <a:defRPr>
                  <a:solidFill>
                    <a:schemeClr val="accent1"/>
                  </a:solidFill>
                  <a:latin typeface="Arial" panose="020B0604020202020204" pitchFamily="34" charset="0"/>
                  <a:ea typeface="MS PGothic" panose="020B0600070205080204" charset="-128"/>
                </a:defRPr>
              </a:lvl1pPr>
              <a:lvl2pPr marL="742950" indent="-285750">
                <a:defRPr>
                  <a:solidFill>
                    <a:schemeClr val="accent1"/>
                  </a:solidFill>
                  <a:latin typeface="Arial" panose="020B0604020202020204" pitchFamily="34" charset="0"/>
                  <a:ea typeface="MS PGothic" panose="020B0600070205080204" charset="-128"/>
                </a:defRPr>
              </a:lvl2pPr>
              <a:lvl3pPr marL="1143000" indent="-228600">
                <a:defRPr>
                  <a:solidFill>
                    <a:schemeClr val="accent1"/>
                  </a:solidFill>
                  <a:latin typeface="Arial" panose="020B0604020202020204" pitchFamily="34" charset="0"/>
                  <a:ea typeface="MS PGothic" panose="020B0600070205080204" charset="-128"/>
                </a:defRPr>
              </a:lvl3pPr>
              <a:lvl4pPr marL="1600200" indent="-228600">
                <a:defRPr>
                  <a:solidFill>
                    <a:schemeClr val="accent1"/>
                  </a:solidFill>
                  <a:latin typeface="Arial" panose="020B0604020202020204" pitchFamily="34" charset="0"/>
                  <a:ea typeface="MS PGothic" panose="020B0600070205080204" charset="-128"/>
                </a:defRPr>
              </a:lvl4pPr>
              <a:lvl5pPr marL="2057400" indent="-228600">
                <a:defRPr>
                  <a:solidFill>
                    <a:schemeClr val="accent1"/>
                  </a:solidFill>
                  <a:latin typeface="Arial" panose="020B0604020202020204" pitchFamily="34" charset="0"/>
                  <a:ea typeface="MS PGothic" panose="020B0600070205080204" charset="-128"/>
                </a:defRPr>
              </a:lvl5pPr>
              <a:lvl6pPr marL="25146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6pPr>
              <a:lvl7pPr marL="29718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7pPr>
              <a:lvl8pPr marL="34290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8pPr>
              <a:lvl9pPr marL="3886200" indent="-228600" eaLnBrk="0" fontAlgn="base" hangingPunct="0">
                <a:spcBef>
                  <a:spcPct val="0"/>
                </a:spcBef>
                <a:spcAft>
                  <a:spcPct val="0"/>
                </a:spcAft>
                <a:defRPr>
                  <a:solidFill>
                    <a:schemeClr val="accent1"/>
                  </a:solidFill>
                  <a:latin typeface="Arial" panose="020B0604020202020204" pitchFamily="34" charset="0"/>
                  <a:ea typeface="MS PGothic" panose="020B0600070205080204" charset="-128"/>
                </a:defRPr>
              </a:lvl9pPr>
            </a:lstStyle>
            <a:p>
              <a:pPr>
                <a:defRPr/>
              </a:pPr>
              <a:r>
                <a:rPr lang="en-US" altLang="zh-CN" dirty="0">
                  <a:solidFill>
                    <a:schemeClr val="tx1"/>
                  </a:solidFill>
                  <a:ea typeface="宋体" panose="02010600030101010101" pitchFamily="2" charset="-122"/>
                  <a:cs typeface="宋体" panose="02010600030101010101" pitchFamily="2" charset="-122"/>
                </a:rPr>
                <a:t>|</a:t>
              </a:r>
              <a:endParaRPr lang="en-US" altLang="zh-CN" dirty="0">
                <a:solidFill>
                  <a:schemeClr val="tx1"/>
                </a:solidFill>
                <a:ea typeface="宋体" panose="02010600030101010101" pitchFamily="2" charset="-122"/>
                <a:cs typeface="宋体" panose="02010600030101010101" pitchFamily="2" charset="-122"/>
              </a:endParaRPr>
            </a:p>
            <a:p>
              <a:pPr>
                <a:defRPr/>
              </a:pPr>
              <a:r>
                <a:rPr lang="en-US" altLang="zh-CN" dirty="0">
                  <a:solidFill>
                    <a:schemeClr val="tx1"/>
                  </a:solidFill>
                  <a:ea typeface="宋体" panose="02010600030101010101" pitchFamily="2" charset="-122"/>
                  <a:cs typeface="宋体" panose="02010600030101010101" pitchFamily="2" charset="-122"/>
                </a:rPr>
                <a:t>|</a:t>
              </a:r>
              <a:endParaRPr lang="en-US" altLang="zh-CN" dirty="0">
                <a:solidFill>
                  <a:schemeClr val="tx1"/>
                </a:solidFill>
                <a:ea typeface="宋体" panose="02010600030101010101" pitchFamily="2" charset="-122"/>
                <a:cs typeface="宋体" panose="02010600030101010101" pitchFamily="2" charset="-122"/>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32 general purpose registers:r0-r31</a:t>
            </a:r>
            <a:endParaRPr lang="en-US" dirty="0"/>
          </a:p>
          <a:p>
            <a:endParaRPr lang="en-US" dirty="0"/>
          </a:p>
          <a:p>
            <a:endParaRPr lang="en-US" dirty="0"/>
          </a:p>
          <a:p>
            <a:endParaRPr lang="en-US" dirty="0"/>
          </a:p>
          <a:p>
            <a:endParaRPr lang="en-US" dirty="0"/>
          </a:p>
          <a:p>
            <a:pPr lvl="1"/>
            <a:r>
              <a:rPr lang="en-US" altLang="zh-CN" dirty="0"/>
              <a:t>A 64-bit Register for Multiply and divide</a:t>
            </a:r>
            <a:endParaRPr lang="en-US" altLang="zh-CN" dirty="0"/>
          </a:p>
          <a:p>
            <a:pPr lvl="1"/>
            <a:r>
              <a:rPr lang="en-US" dirty="0"/>
              <a:t>A 32-bit Register for the program address</a:t>
            </a:r>
            <a:endParaRPr lang="en-US" dirty="0"/>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Register Organization</a:t>
            </a:r>
            <a:endParaRPr lang="en-US" dirty="0"/>
          </a:p>
        </p:txBody>
      </p:sp>
      <p:sp>
        <p:nvSpPr>
          <p:cNvPr id="7" name="Content Placeholder 6"/>
          <p:cNvSpPr>
            <a:spLocks noGrp="1"/>
          </p:cNvSpPr>
          <p:nvPr>
            <p:ph sz="quarter" idx="13"/>
          </p:nvPr>
        </p:nvSpPr>
        <p:spPr/>
        <p:txBody>
          <a:bodyPr/>
          <a:lstStyle/>
          <a:p>
            <a:r>
              <a:rPr lang="en-US" dirty="0"/>
              <a:t>1</a:t>
            </a:r>
            <a:endParaRPr lang="en-US" dirty="0"/>
          </a:p>
        </p:txBody>
      </p:sp>
      <p:pic>
        <p:nvPicPr>
          <p:cNvPr id="9" name="Picture 8"/>
          <p:cNvPicPr>
            <a:picLocks noChangeAspect="1"/>
          </p:cNvPicPr>
          <p:nvPr/>
        </p:nvPicPr>
        <p:blipFill>
          <a:blip r:embed="rId1"/>
          <a:stretch>
            <a:fillRect/>
          </a:stretch>
        </p:blipFill>
        <p:spPr>
          <a:xfrm>
            <a:off x="1219200" y="1676400"/>
            <a:ext cx="6597779" cy="2819400"/>
          </a:xfrm>
          <a:prstGeom prst="rect">
            <a:avLst/>
          </a:prstGeom>
        </p:spPr>
      </p:pic>
      <p:pic>
        <p:nvPicPr>
          <p:cNvPr id="10" name="图片 10"/>
          <p:cNvPicPr>
            <a:picLocks noChangeAspect="1"/>
          </p:cNvPicPr>
          <p:nvPr/>
        </p:nvPicPr>
        <p:blipFill>
          <a:blip r:embed="rId2"/>
          <a:stretch>
            <a:fillRect/>
          </a:stretch>
        </p:blipFill>
        <p:spPr>
          <a:xfrm>
            <a:off x="6693029" y="5022165"/>
            <a:ext cx="2247900" cy="295275"/>
          </a:xfrm>
          <a:prstGeom prst="rect">
            <a:avLst/>
          </a:prstGeom>
        </p:spPr>
      </p:pic>
      <p:sp>
        <p:nvSpPr>
          <p:cNvPr id="11" name="文本框 16"/>
          <p:cNvSpPr txBox="1"/>
          <p:nvPr/>
        </p:nvSpPr>
        <p:spPr>
          <a:xfrm>
            <a:off x="7144196" y="5639543"/>
            <a:ext cx="1345565" cy="583565"/>
          </a:xfrm>
          <a:prstGeom prst="rect">
            <a:avLst/>
          </a:prstGeom>
          <a:noFill/>
        </p:spPr>
        <p:txBody>
          <a:bodyPr wrap="square" rtlCol="0">
            <a:spAutoFit/>
          </a:bodyPr>
          <a:lstStyle/>
          <a:p>
            <a:pPr algn="ctr"/>
            <a:r>
              <a:rPr lang="en-US" altLang="zh-CN" sz="3200" dirty="0"/>
              <a:t>PC</a:t>
            </a:r>
            <a:endParaRPr lang="en-US" altLang="zh-CN" sz="3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a:t>Arithmetic and logical operation</a:t>
            </a:r>
            <a:endParaRPr lang="en-US" dirty="0"/>
          </a:p>
          <a:p>
            <a:pPr lvl="1"/>
            <a:r>
              <a:rPr lang="en-US" dirty="0"/>
              <a:t>Use the corresponding arithmetic/logical instruction directly, if  all the operands are in the registers (source operand can be immediate data).</a:t>
            </a:r>
            <a:endParaRPr lang="en-US" dirty="0"/>
          </a:p>
          <a:p>
            <a:pPr lvl="1"/>
            <a:r>
              <a:rPr lang="en-US" dirty="0"/>
              <a:t>If the source operand is located in memory, it should be moved into register by ‘</a:t>
            </a:r>
            <a:r>
              <a:rPr lang="en-US" dirty="0" err="1"/>
              <a:t>lw</a:t>
            </a:r>
            <a:r>
              <a:rPr lang="en-US" dirty="0"/>
              <a:t>’ before computing.</a:t>
            </a:r>
            <a:endParaRPr lang="en-US" dirty="0"/>
          </a:p>
          <a:p>
            <a:pPr lvl="1"/>
            <a:r>
              <a:rPr lang="en-US" dirty="0"/>
              <a:t>If the destination operand is a memory operand, it should be transferred to memory use ‘</a:t>
            </a:r>
            <a:r>
              <a:rPr lang="en-US" dirty="0" err="1"/>
              <a:t>st</a:t>
            </a:r>
            <a:r>
              <a:rPr lang="en-US" dirty="0"/>
              <a:t>’ instruction after computing.</a:t>
            </a:r>
            <a:endParaRPr lang="en-US" dirty="0"/>
          </a:p>
          <a:p>
            <a:pPr lvl="1"/>
            <a:r>
              <a:rPr lang="en-US" dirty="0"/>
              <a:t>Some examples…</a:t>
            </a:r>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Programming with MIPS Instruction </a:t>
            </a:r>
            <a:endParaRPr lang="en-US" dirty="0"/>
          </a:p>
        </p:txBody>
      </p:sp>
      <p:sp>
        <p:nvSpPr>
          <p:cNvPr id="7" name="Content Placeholder 6"/>
          <p:cNvSpPr>
            <a:spLocks noGrp="1"/>
          </p:cNvSpPr>
          <p:nvPr>
            <p:ph sz="quarter" idx="13"/>
          </p:nvPr>
        </p:nvSpPr>
        <p:spPr/>
        <p:txBody>
          <a:bodyPr/>
          <a:lstStyle/>
          <a:p>
            <a:r>
              <a:rPr lang="en-US" dirty="0"/>
              <a:t>4</a:t>
            </a: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Programming with MIPS Instruction </a:t>
            </a:r>
            <a:endParaRPr lang="en-US" dirty="0"/>
          </a:p>
        </p:txBody>
      </p:sp>
      <p:sp>
        <p:nvSpPr>
          <p:cNvPr id="7" name="Content Placeholder 6"/>
          <p:cNvSpPr>
            <a:spLocks noGrp="1"/>
          </p:cNvSpPr>
          <p:nvPr>
            <p:ph sz="quarter" idx="13"/>
          </p:nvPr>
        </p:nvSpPr>
        <p:spPr/>
        <p:txBody>
          <a:bodyPr/>
          <a:lstStyle/>
          <a:p>
            <a:r>
              <a:rPr lang="en-US" dirty="0"/>
              <a:t>4.1</a:t>
            </a:r>
            <a:endParaRPr lang="en-US" dirty="0"/>
          </a:p>
        </p:txBody>
      </p:sp>
      <p:sp>
        <p:nvSpPr>
          <p:cNvPr id="9" name="文本框 11"/>
          <p:cNvSpPr txBox="1"/>
          <p:nvPr/>
        </p:nvSpPr>
        <p:spPr>
          <a:xfrm>
            <a:off x="176939" y="1219200"/>
            <a:ext cx="2163674" cy="2062103"/>
          </a:xfrm>
          <a:prstGeom prst="rect">
            <a:avLst/>
          </a:prstGeom>
          <a:noFill/>
        </p:spPr>
        <p:txBody>
          <a:bodyPr wrap="square" rtlCol="0">
            <a:spAutoFit/>
          </a:bodyPr>
          <a:lstStyle/>
          <a:p>
            <a:r>
              <a:rPr lang="en-US" altLang="zh-CN" sz="3200" b="1" dirty="0">
                <a:solidFill>
                  <a:schemeClr val="tx1"/>
                </a:solidFill>
                <a:latin typeface="Abadi MT Condensed Light" charset="0"/>
                <a:ea typeface="Abadi MT Condensed Light" charset="0"/>
                <a:cs typeface="Abadi MT Condensed Light" charset="0"/>
              </a:rPr>
              <a:t>if (</a:t>
            </a:r>
            <a:r>
              <a:rPr lang="en-US" altLang="zh-CN" sz="3200" b="1" dirty="0" err="1">
                <a:solidFill>
                  <a:schemeClr val="tx1"/>
                </a:solidFill>
                <a:latin typeface="Abadi MT Condensed Light" charset="0"/>
                <a:ea typeface="Abadi MT Condensed Light" charset="0"/>
                <a:cs typeface="Abadi MT Condensed Light" charset="0"/>
              </a:rPr>
              <a:t>i</a:t>
            </a:r>
            <a:r>
              <a:rPr lang="en-US" altLang="zh-CN" sz="3200" b="1" dirty="0">
                <a:solidFill>
                  <a:schemeClr val="tx1"/>
                </a:solidFill>
                <a:latin typeface="Abadi MT Condensed Light" charset="0"/>
                <a:ea typeface="Abadi MT Condensed Light" charset="0"/>
                <a:cs typeface="Abadi MT Condensed Light" charset="0"/>
              </a:rPr>
              <a:t>==j)</a:t>
            </a:r>
            <a:endParaRPr lang="en-US" altLang="zh-CN" sz="3200" b="1" dirty="0">
              <a:solidFill>
                <a:schemeClr val="tx1"/>
              </a:solidFill>
              <a:latin typeface="Abadi MT Condensed Light" charset="0"/>
              <a:ea typeface="Abadi MT Condensed Light" charset="0"/>
              <a:cs typeface="Abadi MT Condensed Light" charset="0"/>
            </a:endParaRPr>
          </a:p>
          <a:p>
            <a:r>
              <a:rPr lang="en-US" altLang="zh-CN" sz="3200" b="1" dirty="0">
                <a:solidFill>
                  <a:schemeClr val="tx1"/>
                </a:solidFill>
                <a:latin typeface="Abadi MT Condensed Light" charset="0"/>
                <a:ea typeface="Abadi MT Condensed Light" charset="0"/>
                <a:cs typeface="Abadi MT Condensed Light" charset="0"/>
              </a:rPr>
              <a:t>    f=</a:t>
            </a:r>
            <a:r>
              <a:rPr lang="en-US" altLang="zh-CN" sz="3200" b="1" dirty="0" err="1">
                <a:solidFill>
                  <a:schemeClr val="tx1"/>
                </a:solidFill>
                <a:latin typeface="Abadi MT Condensed Light" charset="0"/>
                <a:ea typeface="Abadi MT Condensed Light" charset="0"/>
                <a:cs typeface="Abadi MT Condensed Light" charset="0"/>
              </a:rPr>
              <a:t>g+h</a:t>
            </a:r>
            <a:r>
              <a:rPr lang="en-US" altLang="zh-CN" sz="3200" b="1" dirty="0">
                <a:solidFill>
                  <a:schemeClr val="tx1"/>
                </a:solidFill>
                <a:latin typeface="Abadi MT Condensed Light" charset="0"/>
                <a:ea typeface="Abadi MT Condensed Light" charset="0"/>
                <a:cs typeface="Abadi MT Condensed Light" charset="0"/>
              </a:rPr>
              <a:t>;</a:t>
            </a:r>
            <a:endParaRPr lang="en-US" altLang="zh-CN" sz="3200" b="1" dirty="0">
              <a:solidFill>
                <a:schemeClr val="tx1"/>
              </a:solidFill>
              <a:latin typeface="Abadi MT Condensed Light" charset="0"/>
              <a:ea typeface="Abadi MT Condensed Light" charset="0"/>
              <a:cs typeface="Abadi MT Condensed Light" charset="0"/>
            </a:endParaRPr>
          </a:p>
          <a:p>
            <a:r>
              <a:rPr lang="en-US" altLang="zh-CN" sz="3200" b="1" dirty="0">
                <a:solidFill>
                  <a:schemeClr val="tx1"/>
                </a:solidFill>
                <a:latin typeface="Abadi MT Condensed Light" charset="0"/>
                <a:ea typeface="Abadi MT Condensed Light" charset="0"/>
                <a:cs typeface="Abadi MT Condensed Light" charset="0"/>
              </a:rPr>
              <a:t>else</a:t>
            </a:r>
            <a:endParaRPr lang="en-US" altLang="zh-CN" sz="3200" b="1" dirty="0">
              <a:solidFill>
                <a:schemeClr val="tx1"/>
              </a:solidFill>
              <a:latin typeface="Abadi MT Condensed Light" charset="0"/>
              <a:ea typeface="Abadi MT Condensed Light" charset="0"/>
              <a:cs typeface="Abadi MT Condensed Light" charset="0"/>
            </a:endParaRPr>
          </a:p>
          <a:p>
            <a:r>
              <a:rPr lang="en-US" altLang="zh-CN" sz="3200" b="1" dirty="0">
                <a:solidFill>
                  <a:schemeClr val="tx1"/>
                </a:solidFill>
                <a:latin typeface="Abadi MT Condensed Light" charset="0"/>
                <a:ea typeface="Abadi MT Condensed Light" charset="0"/>
                <a:cs typeface="Abadi MT Condensed Light" charset="0"/>
              </a:rPr>
              <a:t>    f=g-h;</a:t>
            </a:r>
            <a:endParaRPr lang="zh-CN" altLang="en-US" sz="3200" b="1" dirty="0">
              <a:solidFill>
                <a:schemeClr val="tx1"/>
              </a:solidFill>
              <a:latin typeface="Abadi MT Condensed Light" charset="0"/>
              <a:ea typeface="Abadi MT Condensed Light" charset="0"/>
              <a:cs typeface="Abadi MT Condensed Light" charset="0"/>
            </a:endParaRPr>
          </a:p>
        </p:txBody>
      </p:sp>
      <p:sp>
        <p:nvSpPr>
          <p:cNvPr id="10" name="文本框 12"/>
          <p:cNvSpPr txBox="1"/>
          <p:nvPr/>
        </p:nvSpPr>
        <p:spPr>
          <a:xfrm>
            <a:off x="2273404" y="1385916"/>
            <a:ext cx="6781800" cy="1569660"/>
          </a:xfrm>
          <a:prstGeom prst="rect">
            <a:avLst/>
          </a:prstGeom>
          <a:noFill/>
        </p:spPr>
        <p:txBody>
          <a:bodyPr wrap="square" rtlCol="0">
            <a:spAutoFit/>
          </a:bodyPr>
          <a:lstStyle/>
          <a:p>
            <a:r>
              <a:rPr lang="en-US" altLang="zh-CN" sz="3200" b="1" dirty="0">
                <a:solidFill>
                  <a:srgbClr val="0000CC"/>
                </a:solidFill>
              </a:rPr>
              <a:t>Suppose the 5 variables are in the register as follows:</a:t>
            </a:r>
            <a:endParaRPr lang="en-US" altLang="zh-CN" sz="3200" b="1" dirty="0">
              <a:solidFill>
                <a:srgbClr val="0000CC"/>
              </a:solidFill>
            </a:endParaRPr>
          </a:p>
          <a:p>
            <a:r>
              <a:rPr lang="en-US" altLang="zh-CN" sz="3200" b="1" dirty="0">
                <a:solidFill>
                  <a:srgbClr val="0000CC"/>
                </a:solidFill>
              </a:rPr>
              <a:t>    i:$s0, j:$s1, f:$s2, g: $s3, h:$s4</a:t>
            </a:r>
            <a:endParaRPr lang="zh-CN" altLang="en-US" sz="3200" b="1" dirty="0">
              <a:solidFill>
                <a:srgbClr val="0000CC"/>
              </a:solidFill>
            </a:endParaRPr>
          </a:p>
        </p:txBody>
      </p:sp>
      <p:pic>
        <p:nvPicPr>
          <p:cNvPr id="11" name="Picture 6" descr="f02-09-9780124077263"/>
          <p:cNvPicPr>
            <a:picLocks noChangeAspect="1"/>
          </p:cNvPicPr>
          <p:nvPr/>
        </p:nvPicPr>
        <p:blipFill>
          <a:blip r:embed="rId1"/>
          <a:srcRect/>
          <a:stretch>
            <a:fillRect/>
          </a:stretch>
        </p:blipFill>
        <p:spPr>
          <a:xfrm>
            <a:off x="1065256" y="3201798"/>
            <a:ext cx="5114925" cy="3100070"/>
          </a:xfrm>
          <a:prstGeom prst="rect">
            <a:avLst/>
          </a:prstGeom>
          <a:noFill/>
          <a:ln w="9525">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Programming with MIPS Instruction </a:t>
            </a:r>
            <a:endParaRPr lang="en-US" dirty="0"/>
          </a:p>
        </p:txBody>
      </p:sp>
      <p:sp>
        <p:nvSpPr>
          <p:cNvPr id="7" name="Content Placeholder 6"/>
          <p:cNvSpPr>
            <a:spLocks noGrp="1"/>
          </p:cNvSpPr>
          <p:nvPr>
            <p:ph sz="quarter" idx="13"/>
          </p:nvPr>
        </p:nvSpPr>
        <p:spPr/>
        <p:txBody>
          <a:bodyPr/>
          <a:lstStyle/>
          <a:p>
            <a:endParaRPr lang="en-US"/>
          </a:p>
        </p:txBody>
      </p:sp>
      <p:sp>
        <p:nvSpPr>
          <p:cNvPr id="8" name="Rectangle 7"/>
          <p:cNvSpPr/>
          <p:nvPr/>
        </p:nvSpPr>
        <p:spPr>
          <a:xfrm>
            <a:off x="457200" y="1219200"/>
            <a:ext cx="4572000" cy="830997"/>
          </a:xfrm>
          <a:prstGeom prst="rect">
            <a:avLst/>
          </a:prstGeom>
        </p:spPr>
        <p:txBody>
          <a:bodyPr>
            <a:spAutoFit/>
          </a:bodyPr>
          <a:lstStyle/>
          <a:p>
            <a:r>
              <a:rPr lang="en-US" altLang="zh-CN" sz="2400" b="1" dirty="0">
                <a:solidFill>
                  <a:schemeClr val="tx1"/>
                </a:solidFill>
                <a:latin typeface="Abadi MT Condensed Light" charset="0"/>
                <a:ea typeface="Abadi MT Condensed Light" charset="0"/>
                <a:cs typeface="Abadi MT Condensed Light" charset="0"/>
              </a:rPr>
              <a:t>for (</a:t>
            </a:r>
            <a:r>
              <a:rPr lang="en-US" altLang="zh-CN" sz="2400" b="1" dirty="0" err="1">
                <a:solidFill>
                  <a:schemeClr val="tx1"/>
                </a:solidFill>
                <a:latin typeface="Abadi MT Condensed Light" charset="0"/>
                <a:ea typeface="Abadi MT Condensed Light" charset="0"/>
                <a:cs typeface="Abadi MT Condensed Light" charset="0"/>
              </a:rPr>
              <a:t>i</a:t>
            </a:r>
            <a:r>
              <a:rPr lang="en-US" altLang="zh-CN" sz="2400" b="1" dirty="0">
                <a:solidFill>
                  <a:schemeClr val="tx1"/>
                </a:solidFill>
                <a:latin typeface="Abadi MT Condensed Light" charset="0"/>
                <a:ea typeface="Abadi MT Condensed Light" charset="0"/>
                <a:cs typeface="Abadi MT Condensed Light" charset="0"/>
              </a:rPr>
              <a:t>=1000; </a:t>
            </a:r>
            <a:r>
              <a:rPr lang="en-US" altLang="zh-CN" sz="2400" b="1" dirty="0" err="1">
                <a:solidFill>
                  <a:schemeClr val="tx1"/>
                </a:solidFill>
                <a:latin typeface="Abadi MT Condensed Light" charset="0"/>
                <a:ea typeface="Abadi MT Condensed Light" charset="0"/>
                <a:cs typeface="Abadi MT Condensed Light" charset="0"/>
              </a:rPr>
              <a:t>i</a:t>
            </a:r>
            <a:r>
              <a:rPr lang="en-US" altLang="zh-CN" sz="2400" b="1" dirty="0">
                <a:solidFill>
                  <a:schemeClr val="tx1"/>
                </a:solidFill>
                <a:latin typeface="Abadi MT Condensed Light" charset="0"/>
                <a:ea typeface="Abadi MT Condensed Light" charset="0"/>
                <a:cs typeface="Abadi MT Condensed Light" charset="0"/>
              </a:rPr>
              <a:t>&gt;=0;i--)</a:t>
            </a:r>
            <a:endParaRPr lang="en-US" altLang="zh-CN" sz="2400" b="1" dirty="0">
              <a:solidFill>
                <a:schemeClr val="tx1"/>
              </a:solidFill>
              <a:latin typeface="Abadi MT Condensed Light" charset="0"/>
              <a:ea typeface="Abadi MT Condensed Light" charset="0"/>
              <a:cs typeface="Abadi MT Condensed Light" charset="0"/>
            </a:endParaRPr>
          </a:p>
          <a:p>
            <a:r>
              <a:rPr lang="en-US" altLang="zh-CN" sz="2400" b="1" dirty="0">
                <a:solidFill>
                  <a:schemeClr val="tx1"/>
                </a:solidFill>
                <a:latin typeface="Abadi MT Condensed Light" charset="0"/>
                <a:ea typeface="Abadi MT Condensed Light" charset="0"/>
                <a:cs typeface="Abadi MT Condensed Light" charset="0"/>
              </a:rPr>
              <a:t>       A[</a:t>
            </a:r>
            <a:r>
              <a:rPr lang="en-US" altLang="zh-CN" sz="2400" b="1" dirty="0" err="1">
                <a:solidFill>
                  <a:schemeClr val="tx1"/>
                </a:solidFill>
                <a:latin typeface="Abadi MT Condensed Light" charset="0"/>
                <a:ea typeface="Abadi MT Condensed Light" charset="0"/>
                <a:cs typeface="Abadi MT Condensed Light" charset="0"/>
              </a:rPr>
              <a:t>i</a:t>
            </a:r>
            <a:r>
              <a:rPr lang="en-US" altLang="zh-CN" sz="2400" b="1" dirty="0">
                <a:solidFill>
                  <a:schemeClr val="tx1"/>
                </a:solidFill>
                <a:latin typeface="Abadi MT Condensed Light" charset="0"/>
                <a:ea typeface="Abadi MT Condensed Light" charset="0"/>
                <a:cs typeface="Abadi MT Condensed Light" charset="0"/>
              </a:rPr>
              <a:t>]=A[</a:t>
            </a:r>
            <a:r>
              <a:rPr lang="en-US" altLang="zh-CN" sz="2400" b="1" dirty="0" err="1">
                <a:solidFill>
                  <a:schemeClr val="tx1"/>
                </a:solidFill>
                <a:latin typeface="Abadi MT Condensed Light" charset="0"/>
                <a:ea typeface="Abadi MT Condensed Light" charset="0"/>
                <a:cs typeface="Abadi MT Condensed Light" charset="0"/>
              </a:rPr>
              <a:t>i</a:t>
            </a:r>
            <a:r>
              <a:rPr lang="en-US" altLang="zh-CN" sz="2400" b="1" dirty="0">
                <a:solidFill>
                  <a:schemeClr val="tx1"/>
                </a:solidFill>
                <a:latin typeface="Abadi MT Condensed Light" charset="0"/>
                <a:ea typeface="Abadi MT Condensed Light" charset="0"/>
                <a:cs typeface="Abadi MT Condensed Light" charset="0"/>
              </a:rPr>
              <a:t>]+s;</a:t>
            </a:r>
            <a:endParaRPr lang="zh-CN" altLang="en-US" sz="2400" b="1" dirty="0">
              <a:solidFill>
                <a:schemeClr val="tx1"/>
              </a:solidFill>
              <a:latin typeface="Abadi MT Condensed Light" charset="0"/>
              <a:ea typeface="Abadi MT Condensed Light" charset="0"/>
              <a:cs typeface="Abadi MT Condensed Light" charset="0"/>
            </a:endParaRPr>
          </a:p>
        </p:txBody>
      </p:sp>
      <p:sp>
        <p:nvSpPr>
          <p:cNvPr id="9" name="Rectangle 8"/>
          <p:cNvSpPr/>
          <p:nvPr/>
        </p:nvSpPr>
        <p:spPr>
          <a:xfrm>
            <a:off x="4267200" y="1034533"/>
            <a:ext cx="4572000" cy="1200329"/>
          </a:xfrm>
          <a:prstGeom prst="rect">
            <a:avLst/>
          </a:prstGeom>
        </p:spPr>
        <p:txBody>
          <a:bodyPr>
            <a:spAutoFit/>
          </a:bodyPr>
          <a:lstStyle/>
          <a:p>
            <a:r>
              <a:rPr lang="en-US" altLang="zh-CN" b="1" dirty="0">
                <a:solidFill>
                  <a:srgbClr val="0000CC"/>
                </a:solidFill>
              </a:rPr>
              <a:t>Assumption:</a:t>
            </a:r>
            <a:endParaRPr lang="en-US" altLang="zh-CN" b="1" dirty="0">
              <a:solidFill>
                <a:srgbClr val="0000CC"/>
              </a:solidFill>
            </a:endParaRPr>
          </a:p>
          <a:p>
            <a:r>
              <a:rPr lang="en-US" altLang="zh-CN" b="1" dirty="0">
                <a:solidFill>
                  <a:srgbClr val="0000CC"/>
                </a:solidFill>
              </a:rPr>
              <a:t>The address of A[</a:t>
            </a:r>
            <a:r>
              <a:rPr lang="en-US" altLang="zh-CN" b="1" dirty="0" err="1">
                <a:solidFill>
                  <a:srgbClr val="0000CC"/>
                </a:solidFill>
              </a:rPr>
              <a:t>i</a:t>
            </a:r>
            <a:r>
              <a:rPr lang="en-US" altLang="zh-CN" b="1" dirty="0">
                <a:solidFill>
                  <a:srgbClr val="0000CC"/>
                </a:solidFill>
              </a:rPr>
              <a:t>]: $s0;</a:t>
            </a:r>
            <a:endParaRPr lang="en-US" altLang="zh-CN" b="1" dirty="0">
              <a:solidFill>
                <a:srgbClr val="0000CC"/>
              </a:solidFill>
            </a:endParaRPr>
          </a:p>
          <a:p>
            <a:r>
              <a:rPr lang="en-US" altLang="zh-CN" b="1" dirty="0">
                <a:solidFill>
                  <a:srgbClr val="0000CC"/>
                </a:solidFill>
              </a:rPr>
              <a:t>address of A[0]:4 </a:t>
            </a:r>
            <a:endParaRPr lang="en-US" altLang="zh-CN" b="1" dirty="0">
              <a:solidFill>
                <a:srgbClr val="0000CC"/>
              </a:solidFill>
            </a:endParaRPr>
          </a:p>
          <a:p>
            <a:r>
              <a:rPr lang="en-US" altLang="zh-CN" b="1" dirty="0">
                <a:solidFill>
                  <a:srgbClr val="0000CC"/>
                </a:solidFill>
              </a:rPr>
              <a:t>s:$s1; </a:t>
            </a:r>
            <a:endParaRPr lang="zh-CN" altLang="en-US" b="1" dirty="0">
              <a:solidFill>
                <a:srgbClr val="0000CC"/>
              </a:solidFill>
            </a:endParaRPr>
          </a:p>
        </p:txBody>
      </p:sp>
      <p:sp>
        <p:nvSpPr>
          <p:cNvPr id="10" name="文本框 14"/>
          <p:cNvSpPr txBox="1"/>
          <p:nvPr/>
        </p:nvSpPr>
        <p:spPr>
          <a:xfrm>
            <a:off x="1219200" y="2865434"/>
            <a:ext cx="6858000" cy="3046988"/>
          </a:xfrm>
          <a:prstGeom prst="rect">
            <a:avLst/>
          </a:prstGeom>
          <a:noFill/>
        </p:spPr>
        <p:txBody>
          <a:bodyPr wrap="square" rtlCol="0">
            <a:spAutoFit/>
          </a:bodyPr>
          <a:lstStyle/>
          <a:p>
            <a:r>
              <a:rPr lang="en-US" altLang="zh-CN" sz="3200" b="1" dirty="0">
                <a:solidFill>
                  <a:srgbClr val="0000CC"/>
                </a:solidFill>
                <a:latin typeface="Abadi MT Condensed Light" charset="0"/>
                <a:ea typeface="Abadi MT Condensed Light" charset="0"/>
                <a:cs typeface="Abadi MT Condensed Light" charset="0"/>
              </a:rPr>
              <a:t>Loop:</a:t>
            </a:r>
            <a:endParaRPr lang="en-US" altLang="zh-CN" sz="3200" b="1" dirty="0">
              <a:solidFill>
                <a:srgbClr val="0000CC"/>
              </a:solidFill>
              <a:latin typeface="Abadi MT Condensed Light" charset="0"/>
              <a:ea typeface="Abadi MT Condensed Light" charset="0"/>
              <a:cs typeface="Abadi MT Condensed Light" charset="0"/>
            </a:endParaRPr>
          </a:p>
          <a:p>
            <a:r>
              <a:rPr lang="en-US" altLang="zh-CN" sz="3200" b="1" dirty="0">
                <a:solidFill>
                  <a:srgbClr val="0000CC"/>
                </a:solidFill>
                <a:latin typeface="Abadi MT Condensed Light" charset="0"/>
                <a:ea typeface="Abadi MT Condensed Light" charset="0"/>
                <a:cs typeface="Abadi MT Condensed Light" charset="0"/>
              </a:rPr>
              <a:t>          </a:t>
            </a:r>
            <a:r>
              <a:rPr lang="en-US" altLang="zh-CN" sz="3200" b="1" dirty="0" err="1">
                <a:solidFill>
                  <a:srgbClr val="0000CC"/>
                </a:solidFill>
                <a:latin typeface="Abadi MT Condensed Light" charset="0"/>
                <a:ea typeface="Abadi MT Condensed Light" charset="0"/>
                <a:cs typeface="Abadi MT Condensed Light" charset="0"/>
              </a:rPr>
              <a:t>lw</a:t>
            </a:r>
            <a:r>
              <a:rPr lang="en-US" altLang="zh-CN" sz="3200" b="1" dirty="0">
                <a:solidFill>
                  <a:srgbClr val="0000CC"/>
                </a:solidFill>
                <a:latin typeface="Abadi MT Condensed Light" charset="0"/>
                <a:ea typeface="Abadi MT Condensed Light" charset="0"/>
                <a:cs typeface="Abadi MT Condensed Light" charset="0"/>
              </a:rPr>
              <a:t>      $s2, 0($s0)</a:t>
            </a:r>
            <a:endParaRPr lang="en-US" altLang="zh-CN" sz="3200" b="1" dirty="0">
              <a:solidFill>
                <a:srgbClr val="0000CC"/>
              </a:solidFill>
              <a:latin typeface="Abadi MT Condensed Light" charset="0"/>
              <a:ea typeface="Abadi MT Condensed Light" charset="0"/>
              <a:cs typeface="Abadi MT Condensed Light" charset="0"/>
            </a:endParaRPr>
          </a:p>
          <a:p>
            <a:r>
              <a:rPr lang="en-US" altLang="zh-CN" sz="3200" b="1" dirty="0">
                <a:solidFill>
                  <a:srgbClr val="0000CC"/>
                </a:solidFill>
                <a:latin typeface="Abadi MT Condensed Light" charset="0"/>
                <a:ea typeface="Abadi MT Condensed Light" charset="0"/>
                <a:cs typeface="Abadi MT Condensed Light" charset="0"/>
              </a:rPr>
              <a:t>          add   $s2, $s2, $s1</a:t>
            </a:r>
            <a:endParaRPr lang="en-US" altLang="zh-CN" sz="3200" b="1" dirty="0">
              <a:solidFill>
                <a:srgbClr val="0000CC"/>
              </a:solidFill>
              <a:latin typeface="Abadi MT Condensed Light" charset="0"/>
              <a:ea typeface="Abadi MT Condensed Light" charset="0"/>
              <a:cs typeface="Abadi MT Condensed Light" charset="0"/>
            </a:endParaRPr>
          </a:p>
          <a:p>
            <a:r>
              <a:rPr lang="en-US" altLang="zh-CN" sz="3200" b="1" dirty="0">
                <a:solidFill>
                  <a:srgbClr val="0000CC"/>
                </a:solidFill>
                <a:latin typeface="Abadi MT Condensed Light" charset="0"/>
                <a:ea typeface="Abadi MT Condensed Light" charset="0"/>
                <a:cs typeface="Abadi MT Condensed Light" charset="0"/>
              </a:rPr>
              <a:t>          </a:t>
            </a:r>
            <a:r>
              <a:rPr lang="en-US" altLang="zh-CN" sz="3200" b="1" dirty="0" err="1">
                <a:solidFill>
                  <a:srgbClr val="0000CC"/>
                </a:solidFill>
                <a:latin typeface="Abadi MT Condensed Light" charset="0"/>
                <a:ea typeface="Abadi MT Condensed Light" charset="0"/>
                <a:cs typeface="Abadi MT Condensed Light" charset="0"/>
              </a:rPr>
              <a:t>sw</a:t>
            </a:r>
            <a:r>
              <a:rPr lang="en-US" altLang="zh-CN" sz="3200" b="1" dirty="0">
                <a:solidFill>
                  <a:srgbClr val="0000CC"/>
                </a:solidFill>
                <a:latin typeface="Abadi MT Condensed Light" charset="0"/>
                <a:ea typeface="Abadi MT Condensed Light" charset="0"/>
                <a:cs typeface="Abadi MT Condensed Light" charset="0"/>
              </a:rPr>
              <a:t>     $s2, 0($s0)</a:t>
            </a:r>
            <a:endParaRPr lang="en-US" altLang="zh-CN" sz="3200" b="1" dirty="0">
              <a:solidFill>
                <a:srgbClr val="0000CC"/>
              </a:solidFill>
              <a:latin typeface="Abadi MT Condensed Light" charset="0"/>
              <a:ea typeface="Abadi MT Condensed Light" charset="0"/>
              <a:cs typeface="Abadi MT Condensed Light" charset="0"/>
            </a:endParaRPr>
          </a:p>
          <a:p>
            <a:r>
              <a:rPr lang="en-US" altLang="zh-CN" sz="3200" b="1" dirty="0">
                <a:solidFill>
                  <a:srgbClr val="0000CC"/>
                </a:solidFill>
                <a:latin typeface="Abadi MT Condensed Light" charset="0"/>
                <a:ea typeface="Abadi MT Condensed Light" charset="0"/>
                <a:cs typeface="Abadi MT Condensed Light" charset="0"/>
              </a:rPr>
              <a:t>          </a:t>
            </a:r>
            <a:r>
              <a:rPr lang="en-US" altLang="zh-CN" sz="3200" b="1" dirty="0" err="1">
                <a:solidFill>
                  <a:srgbClr val="0000CC"/>
                </a:solidFill>
                <a:latin typeface="Abadi MT Condensed Light" charset="0"/>
                <a:ea typeface="Abadi MT Condensed Light" charset="0"/>
                <a:cs typeface="Abadi MT Condensed Light" charset="0"/>
              </a:rPr>
              <a:t>subi</a:t>
            </a:r>
            <a:r>
              <a:rPr lang="en-US" altLang="zh-CN" sz="3200" b="1" dirty="0">
                <a:solidFill>
                  <a:srgbClr val="0000CC"/>
                </a:solidFill>
                <a:latin typeface="Abadi MT Condensed Light" charset="0"/>
                <a:ea typeface="Abadi MT Condensed Light" charset="0"/>
                <a:cs typeface="Abadi MT Condensed Light" charset="0"/>
              </a:rPr>
              <a:t>   </a:t>
            </a:r>
            <a:r>
              <a:rPr lang="en-US" altLang="zh-CN" sz="3200" b="1">
                <a:solidFill>
                  <a:srgbClr val="0000CC"/>
                </a:solidFill>
                <a:latin typeface="Abadi MT Condensed Light" charset="0"/>
                <a:ea typeface="Abadi MT Condensed Light" charset="0"/>
                <a:cs typeface="Abadi MT Condensed Light" charset="0"/>
              </a:rPr>
              <a:t>$s0, $s0, 4</a:t>
            </a:r>
            <a:endParaRPr lang="en-US" altLang="zh-CN" sz="3200" b="1" dirty="0">
              <a:solidFill>
                <a:srgbClr val="0000CC"/>
              </a:solidFill>
              <a:latin typeface="Abadi MT Condensed Light" charset="0"/>
              <a:ea typeface="Abadi MT Condensed Light" charset="0"/>
              <a:cs typeface="Abadi MT Condensed Light" charset="0"/>
            </a:endParaRPr>
          </a:p>
          <a:p>
            <a:r>
              <a:rPr lang="en-US" altLang="zh-CN" sz="3200" b="1" dirty="0">
                <a:solidFill>
                  <a:srgbClr val="0000CC"/>
                </a:solidFill>
                <a:latin typeface="Abadi MT Condensed Light" charset="0"/>
                <a:ea typeface="Abadi MT Condensed Light" charset="0"/>
                <a:cs typeface="Abadi MT Condensed Light" charset="0"/>
              </a:rPr>
              <a:t>          </a:t>
            </a:r>
            <a:r>
              <a:rPr lang="en-US" altLang="zh-CN" sz="3200" b="1" i="1" dirty="0" err="1">
                <a:latin typeface="Abadi MT Condensed Light" charset="0"/>
                <a:ea typeface="Abadi MT Condensed Light" charset="0"/>
                <a:cs typeface="Abadi MT Condensed Light" charset="0"/>
              </a:rPr>
              <a:t>bnez</a:t>
            </a:r>
            <a:r>
              <a:rPr lang="en-US" altLang="zh-CN" sz="3200" b="1" dirty="0">
                <a:solidFill>
                  <a:srgbClr val="0000CC"/>
                </a:solidFill>
                <a:latin typeface="Abadi MT Condensed Light" charset="0"/>
                <a:ea typeface="Abadi MT Condensed Light" charset="0"/>
                <a:cs typeface="Abadi MT Condensed Light" charset="0"/>
              </a:rPr>
              <a:t>  $s0, Loop</a:t>
            </a:r>
            <a:endParaRPr lang="zh-CN" altLang="en-US" sz="3200" b="1" dirty="0">
              <a:solidFill>
                <a:srgbClr val="0000CC"/>
              </a:solidFill>
              <a:latin typeface="Abadi MT Condensed Light" charset="0"/>
              <a:ea typeface="Abadi MT Condensed Light" charset="0"/>
              <a:cs typeface="Abadi MT Condensed Light"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Programming-Procedure Call </a:t>
            </a:r>
            <a:endParaRPr lang="en-US" dirty="0"/>
          </a:p>
        </p:txBody>
      </p:sp>
      <p:sp>
        <p:nvSpPr>
          <p:cNvPr id="7" name="Content Placeholder 6"/>
          <p:cNvSpPr>
            <a:spLocks noGrp="1"/>
          </p:cNvSpPr>
          <p:nvPr>
            <p:ph sz="quarter" idx="13"/>
          </p:nvPr>
        </p:nvSpPr>
        <p:spPr/>
        <p:txBody>
          <a:bodyPr/>
          <a:lstStyle/>
          <a:p>
            <a:r>
              <a:rPr lang="en-US" dirty="0"/>
              <a:t>4.2</a:t>
            </a:r>
            <a:endParaRPr lang="en-US" dirty="0"/>
          </a:p>
        </p:txBody>
      </p:sp>
      <p:sp>
        <p:nvSpPr>
          <p:cNvPr id="10" name="Rectangle 4"/>
          <p:cNvSpPr>
            <a:spLocks noChangeArrowheads="1"/>
          </p:cNvSpPr>
          <p:nvPr/>
        </p:nvSpPr>
        <p:spPr bwMode="auto">
          <a:xfrm>
            <a:off x="849313" y="963613"/>
            <a:ext cx="65278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i="1">
                <a:solidFill>
                  <a:schemeClr val="tx1"/>
                </a:solidFill>
                <a:latin typeface="Arial" panose="020B0604020202020204" pitchFamily="34" charset="0"/>
              </a:rPr>
              <a:t>Stacking of Subroutine Calls &amp; Returns and Environments:</a:t>
            </a:r>
            <a:endParaRPr lang="en-US" altLang="x-none" sz="1800" b="1" i="1">
              <a:solidFill>
                <a:schemeClr val="tx1"/>
              </a:solidFill>
              <a:latin typeface="Arial" panose="020B0604020202020204" pitchFamily="34" charset="0"/>
            </a:endParaRPr>
          </a:p>
        </p:txBody>
      </p:sp>
      <p:sp>
        <p:nvSpPr>
          <p:cNvPr id="11" name="Rectangle 5"/>
          <p:cNvSpPr>
            <a:spLocks noChangeArrowheads="1"/>
          </p:cNvSpPr>
          <p:nvPr/>
        </p:nvSpPr>
        <p:spPr bwMode="auto">
          <a:xfrm>
            <a:off x="1230313" y="1725613"/>
            <a:ext cx="1981200" cy="2617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A:  </a:t>
            </a: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      CALL B</a:t>
            </a:r>
            <a:endParaRPr lang="en-US" altLang="x-none" sz="1800" b="1">
              <a:solidFill>
                <a:schemeClr val="tx1"/>
              </a:solidFill>
              <a:latin typeface="Arial" panose="020B0604020202020204" pitchFamily="34" charset="0"/>
            </a:endParaRPr>
          </a:p>
          <a:p>
            <a:pPr>
              <a:lnSpc>
                <a:spcPct val="85000"/>
              </a:lnSpc>
            </a:pPr>
            <a:endParaRPr lang="en-US" altLang="x-none" sz="1800" b="1">
              <a:solidFill>
                <a:schemeClr val="tx1"/>
              </a:solidFill>
              <a:latin typeface="Arial" panose="020B0604020202020204" pitchFamily="34" charset="0"/>
            </a:endParaRPr>
          </a:p>
          <a:p>
            <a:pPr>
              <a:lnSpc>
                <a:spcPct val="85000"/>
              </a:lnSpc>
            </a:pP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              CALL C</a:t>
            </a:r>
            <a:endParaRPr lang="en-US" altLang="x-none" sz="1800" b="1">
              <a:solidFill>
                <a:schemeClr val="tx1"/>
              </a:solidFill>
              <a:latin typeface="Arial" panose="020B0604020202020204" pitchFamily="34" charset="0"/>
            </a:endParaRPr>
          </a:p>
          <a:p>
            <a:pPr>
              <a:lnSpc>
                <a:spcPct val="85000"/>
              </a:lnSpc>
            </a:pP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              C:  </a:t>
            </a: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                      RET</a:t>
            </a:r>
            <a:endParaRPr lang="en-US" altLang="x-none" sz="1800" b="1">
              <a:solidFill>
                <a:schemeClr val="tx1"/>
              </a:solidFill>
              <a:latin typeface="Arial" panose="020B0604020202020204" pitchFamily="34" charset="0"/>
            </a:endParaRPr>
          </a:p>
          <a:p>
            <a:pPr>
              <a:lnSpc>
                <a:spcPct val="85000"/>
              </a:lnSpc>
            </a:pPr>
            <a:endParaRPr lang="en-US" altLang="x-none" sz="1800" b="1">
              <a:solidFill>
                <a:schemeClr val="tx1"/>
              </a:solidFill>
              <a:latin typeface="Arial" panose="020B0604020202020204" pitchFamily="34" charset="0"/>
            </a:endParaRPr>
          </a:p>
          <a:p>
            <a:pPr>
              <a:lnSpc>
                <a:spcPct val="85000"/>
              </a:lnSpc>
            </a:pP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              RET</a:t>
            </a:r>
            <a:endParaRPr lang="en-US" altLang="x-none" sz="1800" b="1">
              <a:solidFill>
                <a:schemeClr val="tx1"/>
              </a:solidFill>
              <a:latin typeface="Arial" panose="020B0604020202020204" pitchFamily="34" charset="0"/>
            </a:endParaRPr>
          </a:p>
        </p:txBody>
      </p:sp>
      <p:sp>
        <p:nvSpPr>
          <p:cNvPr id="12" name="Line 6"/>
          <p:cNvSpPr>
            <a:spLocks noChangeShapeType="1"/>
          </p:cNvSpPr>
          <p:nvPr/>
        </p:nvSpPr>
        <p:spPr bwMode="auto">
          <a:xfrm flipH="1">
            <a:off x="2590800" y="2994025"/>
            <a:ext cx="5334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3" name="Line 7"/>
          <p:cNvSpPr>
            <a:spLocks noChangeShapeType="1"/>
          </p:cNvSpPr>
          <p:nvPr/>
        </p:nvSpPr>
        <p:spPr bwMode="auto">
          <a:xfrm>
            <a:off x="2590800" y="2994025"/>
            <a:ext cx="0" cy="7620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4" name="Line 8"/>
          <p:cNvSpPr>
            <a:spLocks noChangeShapeType="1"/>
          </p:cNvSpPr>
          <p:nvPr/>
        </p:nvSpPr>
        <p:spPr bwMode="auto">
          <a:xfrm>
            <a:off x="2590800" y="3756025"/>
            <a:ext cx="5334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5" name="Line 9"/>
          <p:cNvSpPr>
            <a:spLocks noChangeShapeType="1"/>
          </p:cNvSpPr>
          <p:nvPr/>
        </p:nvSpPr>
        <p:spPr bwMode="auto">
          <a:xfrm flipH="1">
            <a:off x="2057400" y="2308225"/>
            <a:ext cx="457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6" name="Line 10"/>
          <p:cNvSpPr>
            <a:spLocks noChangeShapeType="1"/>
          </p:cNvSpPr>
          <p:nvPr/>
        </p:nvSpPr>
        <p:spPr bwMode="auto">
          <a:xfrm>
            <a:off x="2057400" y="2308225"/>
            <a:ext cx="0" cy="2057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7" name="Line 11"/>
          <p:cNvSpPr>
            <a:spLocks noChangeShapeType="1"/>
          </p:cNvSpPr>
          <p:nvPr/>
        </p:nvSpPr>
        <p:spPr bwMode="auto">
          <a:xfrm>
            <a:off x="2057400" y="4365625"/>
            <a:ext cx="457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8" name="Line 12"/>
          <p:cNvSpPr>
            <a:spLocks noChangeShapeType="1"/>
          </p:cNvSpPr>
          <p:nvPr/>
        </p:nvSpPr>
        <p:spPr bwMode="auto">
          <a:xfrm>
            <a:off x="5486400" y="15208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9" name="Line 13"/>
          <p:cNvSpPr>
            <a:spLocks noChangeShapeType="1"/>
          </p:cNvSpPr>
          <p:nvPr/>
        </p:nvSpPr>
        <p:spPr bwMode="auto">
          <a:xfrm>
            <a:off x="5486400" y="20542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0" name="Line 14"/>
          <p:cNvSpPr>
            <a:spLocks noChangeShapeType="1"/>
          </p:cNvSpPr>
          <p:nvPr/>
        </p:nvSpPr>
        <p:spPr bwMode="auto">
          <a:xfrm>
            <a:off x="5486400" y="15208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1" name="Line 15"/>
          <p:cNvSpPr>
            <a:spLocks noChangeShapeType="1"/>
          </p:cNvSpPr>
          <p:nvPr/>
        </p:nvSpPr>
        <p:spPr bwMode="auto">
          <a:xfrm>
            <a:off x="5867400" y="15208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2" name="Line 16"/>
          <p:cNvSpPr>
            <a:spLocks noChangeShapeType="1"/>
          </p:cNvSpPr>
          <p:nvPr/>
        </p:nvSpPr>
        <p:spPr bwMode="auto">
          <a:xfrm flipH="1">
            <a:off x="1600200" y="1698625"/>
            <a:ext cx="6096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3" name="Line 17"/>
          <p:cNvSpPr>
            <a:spLocks noChangeShapeType="1"/>
          </p:cNvSpPr>
          <p:nvPr/>
        </p:nvSpPr>
        <p:spPr bwMode="auto">
          <a:xfrm>
            <a:off x="1600200" y="1698625"/>
            <a:ext cx="0" cy="2971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4" name="Line 18"/>
          <p:cNvSpPr>
            <a:spLocks noChangeShapeType="1"/>
          </p:cNvSpPr>
          <p:nvPr/>
        </p:nvSpPr>
        <p:spPr bwMode="auto">
          <a:xfrm>
            <a:off x="1600200" y="4670425"/>
            <a:ext cx="6096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5" name="Rectangle 19"/>
          <p:cNvSpPr>
            <a:spLocks noChangeArrowheads="1"/>
          </p:cNvSpPr>
          <p:nvPr/>
        </p:nvSpPr>
        <p:spPr bwMode="auto">
          <a:xfrm>
            <a:off x="1687513" y="2335213"/>
            <a:ext cx="4953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B:  </a:t>
            </a:r>
            <a:endParaRPr lang="en-US" altLang="x-none" sz="1800" b="1">
              <a:solidFill>
                <a:schemeClr val="tx1"/>
              </a:solidFill>
              <a:latin typeface="Arial" panose="020B0604020202020204" pitchFamily="34" charset="0"/>
            </a:endParaRPr>
          </a:p>
        </p:txBody>
      </p:sp>
      <p:sp>
        <p:nvSpPr>
          <p:cNvPr id="26" name="Rectangle 20"/>
          <p:cNvSpPr>
            <a:spLocks noChangeArrowheads="1"/>
          </p:cNvSpPr>
          <p:nvPr/>
        </p:nvSpPr>
        <p:spPr bwMode="auto">
          <a:xfrm>
            <a:off x="5548313" y="1647825"/>
            <a:ext cx="292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A</a:t>
            </a:r>
            <a:endParaRPr lang="en-US" altLang="x-none" sz="1800" b="1">
              <a:solidFill>
                <a:schemeClr val="tx1"/>
              </a:solidFill>
              <a:latin typeface="Arial" panose="020B0604020202020204" pitchFamily="34" charset="0"/>
            </a:endParaRPr>
          </a:p>
        </p:txBody>
      </p:sp>
      <p:sp>
        <p:nvSpPr>
          <p:cNvPr id="27" name="Line 21"/>
          <p:cNvSpPr>
            <a:spLocks noChangeShapeType="1"/>
          </p:cNvSpPr>
          <p:nvPr/>
        </p:nvSpPr>
        <p:spPr bwMode="auto">
          <a:xfrm>
            <a:off x="5486400" y="22066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8" name="Line 22"/>
          <p:cNvSpPr>
            <a:spLocks noChangeShapeType="1"/>
          </p:cNvSpPr>
          <p:nvPr/>
        </p:nvSpPr>
        <p:spPr bwMode="auto">
          <a:xfrm>
            <a:off x="5486400" y="27400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9" name="Line 23"/>
          <p:cNvSpPr>
            <a:spLocks noChangeShapeType="1"/>
          </p:cNvSpPr>
          <p:nvPr/>
        </p:nvSpPr>
        <p:spPr bwMode="auto">
          <a:xfrm>
            <a:off x="5486400" y="22066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0" name="Line 24"/>
          <p:cNvSpPr>
            <a:spLocks noChangeShapeType="1"/>
          </p:cNvSpPr>
          <p:nvPr/>
        </p:nvSpPr>
        <p:spPr bwMode="auto">
          <a:xfrm>
            <a:off x="5867400" y="22066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1" name="Rectangle 25"/>
          <p:cNvSpPr>
            <a:spLocks noChangeArrowheads="1"/>
          </p:cNvSpPr>
          <p:nvPr/>
        </p:nvSpPr>
        <p:spPr bwMode="auto">
          <a:xfrm>
            <a:off x="5548313" y="2333625"/>
            <a:ext cx="292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A</a:t>
            </a:r>
            <a:endParaRPr lang="en-US" altLang="x-none" sz="1800" b="1">
              <a:solidFill>
                <a:schemeClr val="tx1"/>
              </a:solidFill>
              <a:latin typeface="Arial" panose="020B0604020202020204" pitchFamily="34" charset="0"/>
            </a:endParaRPr>
          </a:p>
        </p:txBody>
      </p:sp>
      <p:sp>
        <p:nvSpPr>
          <p:cNvPr id="32" name="Line 26"/>
          <p:cNvSpPr>
            <a:spLocks noChangeShapeType="1"/>
          </p:cNvSpPr>
          <p:nvPr/>
        </p:nvSpPr>
        <p:spPr bwMode="auto">
          <a:xfrm>
            <a:off x="6248400" y="22066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3" name="Rectangle 27"/>
          <p:cNvSpPr>
            <a:spLocks noChangeArrowheads="1"/>
          </p:cNvSpPr>
          <p:nvPr/>
        </p:nvSpPr>
        <p:spPr bwMode="auto">
          <a:xfrm>
            <a:off x="5929313" y="2333625"/>
            <a:ext cx="292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B</a:t>
            </a:r>
            <a:endParaRPr lang="en-US" altLang="x-none" sz="1800" b="1">
              <a:solidFill>
                <a:schemeClr val="tx1"/>
              </a:solidFill>
              <a:latin typeface="Arial" panose="020B0604020202020204" pitchFamily="34" charset="0"/>
            </a:endParaRPr>
          </a:p>
        </p:txBody>
      </p:sp>
      <p:sp>
        <p:nvSpPr>
          <p:cNvPr id="34" name="Line 28"/>
          <p:cNvSpPr>
            <a:spLocks noChangeShapeType="1"/>
          </p:cNvSpPr>
          <p:nvPr/>
        </p:nvSpPr>
        <p:spPr bwMode="auto">
          <a:xfrm>
            <a:off x="5486400" y="29178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5" name="Line 29"/>
          <p:cNvSpPr>
            <a:spLocks noChangeShapeType="1"/>
          </p:cNvSpPr>
          <p:nvPr/>
        </p:nvSpPr>
        <p:spPr bwMode="auto">
          <a:xfrm>
            <a:off x="5486400" y="34512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6" name="Line 30"/>
          <p:cNvSpPr>
            <a:spLocks noChangeShapeType="1"/>
          </p:cNvSpPr>
          <p:nvPr/>
        </p:nvSpPr>
        <p:spPr bwMode="auto">
          <a:xfrm>
            <a:off x="5486400" y="29178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7" name="Line 31"/>
          <p:cNvSpPr>
            <a:spLocks noChangeShapeType="1"/>
          </p:cNvSpPr>
          <p:nvPr/>
        </p:nvSpPr>
        <p:spPr bwMode="auto">
          <a:xfrm>
            <a:off x="5867400" y="29178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8" name="Rectangle 32"/>
          <p:cNvSpPr>
            <a:spLocks noChangeArrowheads="1"/>
          </p:cNvSpPr>
          <p:nvPr/>
        </p:nvSpPr>
        <p:spPr bwMode="auto">
          <a:xfrm>
            <a:off x="5548313" y="3044825"/>
            <a:ext cx="292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A</a:t>
            </a:r>
            <a:endParaRPr lang="en-US" altLang="x-none" sz="1800" b="1">
              <a:solidFill>
                <a:schemeClr val="tx1"/>
              </a:solidFill>
              <a:latin typeface="Arial" panose="020B0604020202020204" pitchFamily="34" charset="0"/>
            </a:endParaRPr>
          </a:p>
        </p:txBody>
      </p:sp>
      <p:sp>
        <p:nvSpPr>
          <p:cNvPr id="39" name="Line 33"/>
          <p:cNvSpPr>
            <a:spLocks noChangeShapeType="1"/>
          </p:cNvSpPr>
          <p:nvPr/>
        </p:nvSpPr>
        <p:spPr bwMode="auto">
          <a:xfrm>
            <a:off x="6248400" y="29178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0" name="Rectangle 34"/>
          <p:cNvSpPr>
            <a:spLocks noChangeArrowheads="1"/>
          </p:cNvSpPr>
          <p:nvPr/>
        </p:nvSpPr>
        <p:spPr bwMode="auto">
          <a:xfrm>
            <a:off x="5929313" y="3044825"/>
            <a:ext cx="292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B</a:t>
            </a:r>
            <a:endParaRPr lang="en-US" altLang="x-none" sz="1800" b="1">
              <a:solidFill>
                <a:schemeClr val="tx1"/>
              </a:solidFill>
              <a:latin typeface="Arial" panose="020B0604020202020204" pitchFamily="34" charset="0"/>
            </a:endParaRPr>
          </a:p>
        </p:txBody>
      </p:sp>
      <p:sp>
        <p:nvSpPr>
          <p:cNvPr id="41" name="Line 35"/>
          <p:cNvSpPr>
            <a:spLocks noChangeShapeType="1"/>
          </p:cNvSpPr>
          <p:nvPr/>
        </p:nvSpPr>
        <p:spPr bwMode="auto">
          <a:xfrm>
            <a:off x="6604000" y="2917825"/>
            <a:ext cx="0" cy="5080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2" name="Rectangle 36"/>
          <p:cNvSpPr>
            <a:spLocks noChangeArrowheads="1"/>
          </p:cNvSpPr>
          <p:nvPr/>
        </p:nvSpPr>
        <p:spPr bwMode="auto">
          <a:xfrm>
            <a:off x="6284913" y="3044825"/>
            <a:ext cx="292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C</a:t>
            </a:r>
            <a:endParaRPr lang="en-US" altLang="x-none" sz="1800" b="1">
              <a:solidFill>
                <a:schemeClr val="tx1"/>
              </a:solidFill>
              <a:latin typeface="Arial" panose="020B0604020202020204" pitchFamily="34" charset="0"/>
            </a:endParaRPr>
          </a:p>
        </p:txBody>
      </p:sp>
      <p:sp>
        <p:nvSpPr>
          <p:cNvPr id="43" name="Line 37"/>
          <p:cNvSpPr>
            <a:spLocks noChangeShapeType="1"/>
          </p:cNvSpPr>
          <p:nvPr/>
        </p:nvSpPr>
        <p:spPr bwMode="auto">
          <a:xfrm>
            <a:off x="5486400" y="35782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4" name="Line 38"/>
          <p:cNvSpPr>
            <a:spLocks noChangeShapeType="1"/>
          </p:cNvSpPr>
          <p:nvPr/>
        </p:nvSpPr>
        <p:spPr bwMode="auto">
          <a:xfrm>
            <a:off x="5486400" y="41116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5" name="Line 39"/>
          <p:cNvSpPr>
            <a:spLocks noChangeShapeType="1"/>
          </p:cNvSpPr>
          <p:nvPr/>
        </p:nvSpPr>
        <p:spPr bwMode="auto">
          <a:xfrm>
            <a:off x="5486400" y="35782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6" name="Line 40"/>
          <p:cNvSpPr>
            <a:spLocks noChangeShapeType="1"/>
          </p:cNvSpPr>
          <p:nvPr/>
        </p:nvSpPr>
        <p:spPr bwMode="auto">
          <a:xfrm>
            <a:off x="5867400" y="35782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7" name="Rectangle 41"/>
          <p:cNvSpPr>
            <a:spLocks noChangeArrowheads="1"/>
          </p:cNvSpPr>
          <p:nvPr/>
        </p:nvSpPr>
        <p:spPr bwMode="auto">
          <a:xfrm>
            <a:off x="5549900" y="3705225"/>
            <a:ext cx="292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A</a:t>
            </a:r>
            <a:endParaRPr lang="en-US" altLang="x-none" sz="1800" b="1">
              <a:solidFill>
                <a:schemeClr val="tx1"/>
              </a:solidFill>
              <a:latin typeface="Arial" panose="020B0604020202020204" pitchFamily="34" charset="0"/>
            </a:endParaRPr>
          </a:p>
        </p:txBody>
      </p:sp>
      <p:sp>
        <p:nvSpPr>
          <p:cNvPr id="48" name="Line 42"/>
          <p:cNvSpPr>
            <a:spLocks noChangeShapeType="1"/>
          </p:cNvSpPr>
          <p:nvPr/>
        </p:nvSpPr>
        <p:spPr bwMode="auto">
          <a:xfrm>
            <a:off x="6248400" y="35782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9" name="Rectangle 43"/>
          <p:cNvSpPr>
            <a:spLocks noChangeArrowheads="1"/>
          </p:cNvSpPr>
          <p:nvPr/>
        </p:nvSpPr>
        <p:spPr bwMode="auto">
          <a:xfrm>
            <a:off x="5930900" y="3705225"/>
            <a:ext cx="292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B</a:t>
            </a:r>
            <a:endParaRPr lang="en-US" altLang="x-none" sz="1800" b="1">
              <a:solidFill>
                <a:schemeClr val="tx1"/>
              </a:solidFill>
              <a:latin typeface="Arial" panose="020B0604020202020204" pitchFamily="34" charset="0"/>
            </a:endParaRPr>
          </a:p>
        </p:txBody>
      </p:sp>
      <p:sp>
        <p:nvSpPr>
          <p:cNvPr id="50" name="Line 44"/>
          <p:cNvSpPr>
            <a:spLocks noChangeShapeType="1"/>
          </p:cNvSpPr>
          <p:nvPr/>
        </p:nvSpPr>
        <p:spPr bwMode="auto">
          <a:xfrm>
            <a:off x="5486400" y="42640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51" name="Line 45"/>
          <p:cNvSpPr>
            <a:spLocks noChangeShapeType="1"/>
          </p:cNvSpPr>
          <p:nvPr/>
        </p:nvSpPr>
        <p:spPr bwMode="auto">
          <a:xfrm>
            <a:off x="5486400" y="47974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52" name="Line 46"/>
          <p:cNvSpPr>
            <a:spLocks noChangeShapeType="1"/>
          </p:cNvSpPr>
          <p:nvPr/>
        </p:nvSpPr>
        <p:spPr bwMode="auto">
          <a:xfrm>
            <a:off x="5486400" y="4264025"/>
            <a:ext cx="19812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53" name="Line 47"/>
          <p:cNvSpPr>
            <a:spLocks noChangeShapeType="1"/>
          </p:cNvSpPr>
          <p:nvPr/>
        </p:nvSpPr>
        <p:spPr bwMode="auto">
          <a:xfrm>
            <a:off x="5867400" y="4264025"/>
            <a:ext cx="0" cy="533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54" name="Rectangle 48"/>
          <p:cNvSpPr>
            <a:spLocks noChangeArrowheads="1"/>
          </p:cNvSpPr>
          <p:nvPr/>
        </p:nvSpPr>
        <p:spPr bwMode="auto">
          <a:xfrm>
            <a:off x="5549900" y="4391025"/>
            <a:ext cx="292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A</a:t>
            </a:r>
            <a:endParaRPr lang="en-US" altLang="x-none" sz="1800" b="1">
              <a:solidFill>
                <a:schemeClr val="tx1"/>
              </a:solidFill>
              <a:latin typeface="Arial" panose="020B0604020202020204" pitchFamily="34" charset="0"/>
            </a:endParaRPr>
          </a:p>
        </p:txBody>
      </p:sp>
      <p:sp>
        <p:nvSpPr>
          <p:cNvPr id="55" name="Line 49"/>
          <p:cNvSpPr>
            <a:spLocks noChangeShapeType="1"/>
          </p:cNvSpPr>
          <p:nvPr/>
        </p:nvSpPr>
        <p:spPr bwMode="auto">
          <a:xfrm flipV="1">
            <a:off x="2006600" y="1724025"/>
            <a:ext cx="3403600" cy="1016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56" name="Line 50"/>
          <p:cNvSpPr>
            <a:spLocks noChangeShapeType="1"/>
          </p:cNvSpPr>
          <p:nvPr/>
        </p:nvSpPr>
        <p:spPr bwMode="auto">
          <a:xfrm>
            <a:off x="2286000" y="2435225"/>
            <a:ext cx="3149600" cy="762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57" name="Line 51"/>
          <p:cNvSpPr>
            <a:spLocks noChangeShapeType="1"/>
          </p:cNvSpPr>
          <p:nvPr/>
        </p:nvSpPr>
        <p:spPr bwMode="auto">
          <a:xfrm>
            <a:off x="2895600" y="3121025"/>
            <a:ext cx="2540000" cy="762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58" name="Line 52"/>
          <p:cNvSpPr>
            <a:spLocks noChangeShapeType="1"/>
          </p:cNvSpPr>
          <p:nvPr/>
        </p:nvSpPr>
        <p:spPr bwMode="auto">
          <a:xfrm>
            <a:off x="2819400" y="3883025"/>
            <a:ext cx="264160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59" name="Line 53"/>
          <p:cNvSpPr>
            <a:spLocks noChangeShapeType="1"/>
          </p:cNvSpPr>
          <p:nvPr/>
        </p:nvSpPr>
        <p:spPr bwMode="auto">
          <a:xfrm>
            <a:off x="2235200" y="4492625"/>
            <a:ext cx="3225800" cy="254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60" name="Rectangle 54"/>
          <p:cNvSpPr>
            <a:spLocks noChangeArrowheads="1"/>
          </p:cNvSpPr>
          <p:nvPr/>
        </p:nvSpPr>
        <p:spPr bwMode="auto">
          <a:xfrm>
            <a:off x="952500" y="5102225"/>
            <a:ext cx="7419975" cy="1450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Some machines provide a memory stack as part of the architecture</a:t>
            </a: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      (e.g., VAX)</a:t>
            </a:r>
            <a:endParaRPr lang="en-US" altLang="x-none" sz="1800" b="1">
              <a:solidFill>
                <a:schemeClr val="tx1"/>
              </a:solidFill>
              <a:latin typeface="Arial" panose="020B0604020202020204" pitchFamily="34" charset="0"/>
            </a:endParaRPr>
          </a:p>
          <a:p>
            <a:pPr>
              <a:lnSpc>
                <a:spcPct val="85000"/>
              </a:lnSpc>
            </a:pP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Sometimes stacks are implemented via software convention </a:t>
            </a:r>
            <a:br>
              <a:rPr lang="en-US" altLang="x-none" sz="1800" b="1">
                <a:solidFill>
                  <a:schemeClr val="tx1"/>
                </a:solidFill>
                <a:latin typeface="Arial" panose="020B0604020202020204" pitchFamily="34" charset="0"/>
              </a:rPr>
            </a:br>
            <a:r>
              <a:rPr lang="en-US" altLang="x-none" sz="1800" b="1">
                <a:solidFill>
                  <a:schemeClr val="tx1"/>
                </a:solidFill>
                <a:latin typeface="Arial" panose="020B0604020202020204" pitchFamily="34" charset="0"/>
              </a:rPr>
              <a:t>      (e.g., MIPS)</a:t>
            </a:r>
            <a:endParaRPr lang="en-US" altLang="x-none" sz="1800" b="1">
              <a:solidFill>
                <a:schemeClr val="tx1"/>
              </a:solidFill>
              <a:latin typeface="Arial" panose="020B0604020202020204" pitchFamily="34" charset="0"/>
            </a:endParaRPr>
          </a:p>
          <a:p>
            <a:pPr>
              <a:lnSpc>
                <a:spcPct val="85000"/>
              </a:lnSpc>
            </a:pPr>
            <a:endParaRPr lang="en-US" altLang="x-none" sz="1800" b="1">
              <a:solidFill>
                <a:schemeClr val="tx1"/>
              </a:solidFill>
              <a:latin typeface="Arial" panose="020B0604020202020204" pitchFamily="3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Located in Memory</a:t>
            </a:r>
            <a:endParaRPr lang="en-US" dirty="0"/>
          </a:p>
          <a:p>
            <a:r>
              <a:rPr lang="en-US" dirty="0"/>
              <a:t>Implementation</a:t>
            </a:r>
            <a:endParaRPr lang="en-US" dirty="0"/>
          </a:p>
          <a:p>
            <a:pPr lvl="1"/>
            <a:r>
              <a:rPr lang="en-US" dirty="0"/>
              <a:t>Was supported by ISA, specified instructions, such as </a:t>
            </a:r>
            <a:r>
              <a:rPr lang="en-US" i="1" dirty="0">
                <a:solidFill>
                  <a:srgbClr val="FF0000"/>
                </a:solidFill>
              </a:rPr>
              <a:t>push</a:t>
            </a:r>
            <a:r>
              <a:rPr lang="en-US" dirty="0"/>
              <a:t> and </a:t>
            </a:r>
            <a:r>
              <a:rPr lang="en-US" i="1" dirty="0">
                <a:solidFill>
                  <a:srgbClr val="FF0000"/>
                </a:solidFill>
              </a:rPr>
              <a:t>pop</a:t>
            </a:r>
            <a:r>
              <a:rPr lang="en-US" dirty="0"/>
              <a:t> instructions in 80X86</a:t>
            </a:r>
            <a:endParaRPr lang="en-US" dirty="0"/>
          </a:p>
          <a:p>
            <a:pPr lvl="1"/>
            <a:r>
              <a:rPr lang="en-US" dirty="0"/>
              <a:t>By software, such as in MIPS. </a:t>
            </a:r>
            <a:r>
              <a:rPr lang="en-US" i="1" dirty="0">
                <a:solidFill>
                  <a:srgbClr val="FF0000"/>
                </a:solidFill>
              </a:rPr>
              <a:t>$</a:t>
            </a:r>
            <a:r>
              <a:rPr lang="en-US" i="1" dirty="0" err="1">
                <a:solidFill>
                  <a:srgbClr val="FF0000"/>
                </a:solidFill>
              </a:rPr>
              <a:t>sp</a:t>
            </a:r>
            <a:r>
              <a:rPr lang="en-US" dirty="0"/>
              <a:t>,  which stores the address of top of the stack, should be updated by the programmer.</a:t>
            </a:r>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Programming-Stack </a:t>
            </a:r>
            <a:endParaRPr lang="en-US" dirty="0"/>
          </a:p>
        </p:txBody>
      </p:sp>
      <p:sp>
        <p:nvSpPr>
          <p:cNvPr id="7" name="Content Placeholder 6"/>
          <p:cNvSpPr>
            <a:spLocks noGrp="1"/>
          </p:cNvSpPr>
          <p:nvPr>
            <p:ph sz="quarter" idx="13"/>
          </p:nvPr>
        </p:nvSpPr>
        <p:spPr/>
        <p:txBody>
          <a:bodyPr/>
          <a:lstStyle/>
          <a:p>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x-none" dirty="0"/>
              <a:t>Memory Stacks</a:t>
            </a:r>
            <a:endParaRPr lang="en-US" dirty="0"/>
          </a:p>
        </p:txBody>
      </p:sp>
      <p:sp>
        <p:nvSpPr>
          <p:cNvPr id="7" name="Content Placeholder 6"/>
          <p:cNvSpPr>
            <a:spLocks noGrp="1"/>
          </p:cNvSpPr>
          <p:nvPr>
            <p:ph sz="quarter" idx="13"/>
          </p:nvPr>
        </p:nvSpPr>
        <p:spPr/>
        <p:txBody>
          <a:bodyPr/>
          <a:lstStyle/>
          <a:p>
            <a:endParaRPr lang="en-US"/>
          </a:p>
        </p:txBody>
      </p:sp>
      <p:sp>
        <p:nvSpPr>
          <p:cNvPr id="8" name="Rectangle 4"/>
          <p:cNvSpPr>
            <a:spLocks noChangeArrowheads="1"/>
          </p:cNvSpPr>
          <p:nvPr/>
        </p:nvSpPr>
        <p:spPr bwMode="auto">
          <a:xfrm>
            <a:off x="804863" y="906463"/>
            <a:ext cx="7164387"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Useful for stacked environments/subroutine call &amp; return even if </a:t>
            </a: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operand stack not part of architecture</a:t>
            </a:r>
            <a:endParaRPr lang="en-US" altLang="x-none" sz="1800" b="1">
              <a:solidFill>
                <a:schemeClr val="tx1"/>
              </a:solidFill>
              <a:latin typeface="Arial" panose="020B0604020202020204" pitchFamily="34" charset="0"/>
            </a:endParaRPr>
          </a:p>
        </p:txBody>
      </p:sp>
      <p:sp>
        <p:nvSpPr>
          <p:cNvPr id="9" name="Rectangle 5"/>
          <p:cNvSpPr>
            <a:spLocks noChangeArrowheads="1"/>
          </p:cNvSpPr>
          <p:nvPr/>
        </p:nvSpPr>
        <p:spPr bwMode="auto">
          <a:xfrm>
            <a:off x="804863" y="1820863"/>
            <a:ext cx="5437187"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i="1">
                <a:solidFill>
                  <a:schemeClr val="tx1"/>
                </a:solidFill>
                <a:latin typeface="Arial" panose="020B0604020202020204" pitchFamily="34" charset="0"/>
              </a:rPr>
              <a:t>Stacks that Grow Up vs. Stacks that Grow Down:</a:t>
            </a:r>
            <a:endParaRPr lang="en-US" altLang="x-none" sz="1800" b="1" i="1">
              <a:solidFill>
                <a:schemeClr val="tx1"/>
              </a:solidFill>
              <a:latin typeface="Arial" panose="020B0604020202020204" pitchFamily="34" charset="0"/>
            </a:endParaRPr>
          </a:p>
        </p:txBody>
      </p:sp>
      <p:sp>
        <p:nvSpPr>
          <p:cNvPr id="10" name="Line 6"/>
          <p:cNvSpPr>
            <a:spLocks noChangeShapeType="1"/>
          </p:cNvSpPr>
          <p:nvPr/>
        </p:nvSpPr>
        <p:spPr bwMode="auto">
          <a:xfrm>
            <a:off x="2012950" y="2327275"/>
            <a:ext cx="0" cy="19050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1" name="Line 7"/>
          <p:cNvSpPr>
            <a:spLocks noChangeShapeType="1"/>
          </p:cNvSpPr>
          <p:nvPr/>
        </p:nvSpPr>
        <p:spPr bwMode="auto">
          <a:xfrm>
            <a:off x="4146550" y="2327275"/>
            <a:ext cx="0" cy="19050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2" name="Line 8"/>
          <p:cNvSpPr>
            <a:spLocks noChangeShapeType="1"/>
          </p:cNvSpPr>
          <p:nvPr/>
        </p:nvSpPr>
        <p:spPr bwMode="auto">
          <a:xfrm>
            <a:off x="2012950" y="3927475"/>
            <a:ext cx="21336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3" name="Line 9"/>
          <p:cNvSpPr>
            <a:spLocks noChangeShapeType="1"/>
          </p:cNvSpPr>
          <p:nvPr/>
        </p:nvSpPr>
        <p:spPr bwMode="auto">
          <a:xfrm>
            <a:off x="2012950" y="3698875"/>
            <a:ext cx="21336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4" name="Line 10"/>
          <p:cNvSpPr>
            <a:spLocks noChangeShapeType="1"/>
          </p:cNvSpPr>
          <p:nvPr/>
        </p:nvSpPr>
        <p:spPr bwMode="auto">
          <a:xfrm>
            <a:off x="2012950" y="3470275"/>
            <a:ext cx="21336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5" name="Line 11"/>
          <p:cNvSpPr>
            <a:spLocks noChangeShapeType="1"/>
          </p:cNvSpPr>
          <p:nvPr/>
        </p:nvSpPr>
        <p:spPr bwMode="auto">
          <a:xfrm>
            <a:off x="2012950" y="3241675"/>
            <a:ext cx="21336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6" name="Rectangle 12"/>
          <p:cNvSpPr>
            <a:spLocks noChangeArrowheads="1"/>
          </p:cNvSpPr>
          <p:nvPr/>
        </p:nvSpPr>
        <p:spPr bwMode="auto">
          <a:xfrm>
            <a:off x="2863850" y="3700463"/>
            <a:ext cx="2540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a</a:t>
            </a:r>
            <a:endParaRPr lang="en-US" altLang="x-none" sz="1800" b="1">
              <a:solidFill>
                <a:schemeClr val="tx1"/>
              </a:solidFill>
              <a:latin typeface="Arial" panose="020B0604020202020204" pitchFamily="34" charset="0"/>
            </a:endParaRPr>
          </a:p>
        </p:txBody>
      </p:sp>
      <p:sp>
        <p:nvSpPr>
          <p:cNvPr id="17" name="Rectangle 13"/>
          <p:cNvSpPr>
            <a:spLocks noChangeArrowheads="1"/>
          </p:cNvSpPr>
          <p:nvPr/>
        </p:nvSpPr>
        <p:spPr bwMode="auto">
          <a:xfrm>
            <a:off x="2862263" y="3471863"/>
            <a:ext cx="2667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b</a:t>
            </a:r>
            <a:endParaRPr lang="en-US" altLang="x-none" sz="1800" b="1">
              <a:solidFill>
                <a:schemeClr val="tx1"/>
              </a:solidFill>
              <a:latin typeface="Arial" panose="020B0604020202020204" pitchFamily="34" charset="0"/>
            </a:endParaRPr>
          </a:p>
        </p:txBody>
      </p:sp>
      <p:sp>
        <p:nvSpPr>
          <p:cNvPr id="18" name="Rectangle 14"/>
          <p:cNvSpPr>
            <a:spLocks noChangeArrowheads="1"/>
          </p:cNvSpPr>
          <p:nvPr/>
        </p:nvSpPr>
        <p:spPr bwMode="auto">
          <a:xfrm>
            <a:off x="2862263" y="3243263"/>
            <a:ext cx="2540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c</a:t>
            </a:r>
            <a:endParaRPr lang="en-US" altLang="x-none" sz="1800" b="1">
              <a:solidFill>
                <a:schemeClr val="tx1"/>
              </a:solidFill>
              <a:latin typeface="Arial" panose="020B0604020202020204" pitchFamily="34" charset="0"/>
            </a:endParaRPr>
          </a:p>
        </p:txBody>
      </p:sp>
      <p:sp>
        <p:nvSpPr>
          <p:cNvPr id="19" name="Line 15"/>
          <p:cNvSpPr>
            <a:spLocks noChangeShapeType="1"/>
          </p:cNvSpPr>
          <p:nvPr/>
        </p:nvSpPr>
        <p:spPr bwMode="auto">
          <a:xfrm flipV="1">
            <a:off x="4730750" y="2301875"/>
            <a:ext cx="0" cy="1955800"/>
          </a:xfrm>
          <a:prstGeom prst="line">
            <a:avLst/>
          </a:prstGeom>
          <a:noFill/>
          <a:ln w="5715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0" name="Rectangle 16"/>
          <p:cNvSpPr>
            <a:spLocks noChangeArrowheads="1"/>
          </p:cNvSpPr>
          <p:nvPr/>
        </p:nvSpPr>
        <p:spPr bwMode="auto">
          <a:xfrm>
            <a:off x="4819650" y="4054475"/>
            <a:ext cx="927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0  Little</a:t>
            </a:r>
            <a:endParaRPr lang="en-US" altLang="x-none" sz="1800" b="1">
              <a:solidFill>
                <a:schemeClr val="tx1"/>
              </a:solidFill>
              <a:latin typeface="Arial" panose="020B0604020202020204" pitchFamily="34" charset="0"/>
            </a:endParaRPr>
          </a:p>
        </p:txBody>
      </p:sp>
      <p:sp>
        <p:nvSpPr>
          <p:cNvPr id="21" name="Rectangle 17"/>
          <p:cNvSpPr>
            <a:spLocks noChangeArrowheads="1"/>
          </p:cNvSpPr>
          <p:nvPr/>
        </p:nvSpPr>
        <p:spPr bwMode="auto">
          <a:xfrm>
            <a:off x="4818063" y="2352675"/>
            <a:ext cx="9652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inf.  Big</a:t>
            </a:r>
            <a:endParaRPr lang="en-US" altLang="x-none" sz="1800" b="1">
              <a:solidFill>
                <a:schemeClr val="tx1"/>
              </a:solidFill>
              <a:latin typeface="Arial" panose="020B0604020202020204" pitchFamily="34" charset="0"/>
            </a:endParaRPr>
          </a:p>
        </p:txBody>
      </p:sp>
      <p:sp>
        <p:nvSpPr>
          <p:cNvPr id="22" name="Rectangle 18"/>
          <p:cNvSpPr>
            <a:spLocks noChangeArrowheads="1"/>
          </p:cNvSpPr>
          <p:nvPr/>
        </p:nvSpPr>
        <p:spPr bwMode="auto">
          <a:xfrm>
            <a:off x="6265863" y="2327275"/>
            <a:ext cx="927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0  Little</a:t>
            </a:r>
            <a:endParaRPr lang="en-US" altLang="x-none" sz="1800" b="1">
              <a:solidFill>
                <a:schemeClr val="tx1"/>
              </a:solidFill>
              <a:latin typeface="Arial" panose="020B0604020202020204" pitchFamily="34" charset="0"/>
            </a:endParaRPr>
          </a:p>
        </p:txBody>
      </p:sp>
      <p:sp>
        <p:nvSpPr>
          <p:cNvPr id="23" name="Rectangle 19"/>
          <p:cNvSpPr>
            <a:spLocks noChangeArrowheads="1"/>
          </p:cNvSpPr>
          <p:nvPr/>
        </p:nvSpPr>
        <p:spPr bwMode="auto">
          <a:xfrm>
            <a:off x="6292850" y="4029075"/>
            <a:ext cx="9652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inf.  Big</a:t>
            </a:r>
            <a:endParaRPr lang="en-US" altLang="x-none" sz="1800" b="1">
              <a:solidFill>
                <a:schemeClr val="tx1"/>
              </a:solidFill>
              <a:latin typeface="Arial" panose="020B0604020202020204" pitchFamily="34" charset="0"/>
            </a:endParaRPr>
          </a:p>
        </p:txBody>
      </p:sp>
      <p:sp>
        <p:nvSpPr>
          <p:cNvPr id="24" name="Rectangle 20"/>
          <p:cNvSpPr>
            <a:spLocks noChangeArrowheads="1"/>
          </p:cNvSpPr>
          <p:nvPr/>
        </p:nvSpPr>
        <p:spPr bwMode="auto">
          <a:xfrm>
            <a:off x="7459663" y="2987675"/>
            <a:ext cx="12954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Memory</a:t>
            </a: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Addresses</a:t>
            </a:r>
            <a:endParaRPr lang="en-US" altLang="x-none" sz="1800" b="1">
              <a:solidFill>
                <a:schemeClr val="tx1"/>
              </a:solidFill>
              <a:latin typeface="Arial" panose="020B0604020202020204" pitchFamily="34" charset="0"/>
            </a:endParaRPr>
          </a:p>
        </p:txBody>
      </p:sp>
      <p:sp>
        <p:nvSpPr>
          <p:cNvPr id="25" name="Rectangle 21"/>
          <p:cNvSpPr>
            <a:spLocks noChangeArrowheads="1"/>
          </p:cNvSpPr>
          <p:nvPr/>
        </p:nvSpPr>
        <p:spPr bwMode="auto">
          <a:xfrm>
            <a:off x="685800" y="3719513"/>
            <a:ext cx="444500" cy="315912"/>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nchor="ctr">
            <a:spAutoFit/>
          </a:bodyPr>
          <a:lstStyle/>
          <a:p>
            <a:pPr algn="ctr">
              <a:lnSpc>
                <a:spcPct val="92000"/>
              </a:lnSpc>
            </a:pPr>
            <a:r>
              <a:rPr lang="en-US" altLang="x-none" sz="1800" b="1">
                <a:solidFill>
                  <a:schemeClr val="tx1"/>
                </a:solidFill>
                <a:latin typeface="Arial" panose="020B0604020202020204" pitchFamily="34" charset="0"/>
              </a:rPr>
              <a:t>SP</a:t>
            </a:r>
            <a:endParaRPr lang="en-US" altLang="x-none" sz="1800" b="1">
              <a:solidFill>
                <a:schemeClr val="tx1"/>
              </a:solidFill>
              <a:latin typeface="Arial" panose="020B0604020202020204" pitchFamily="34" charset="0"/>
            </a:endParaRPr>
          </a:p>
        </p:txBody>
      </p:sp>
      <p:sp>
        <p:nvSpPr>
          <p:cNvPr id="26" name="Line 22"/>
          <p:cNvSpPr>
            <a:spLocks noChangeShapeType="1"/>
          </p:cNvSpPr>
          <p:nvPr/>
        </p:nvSpPr>
        <p:spPr bwMode="auto">
          <a:xfrm flipV="1">
            <a:off x="869950" y="3317875"/>
            <a:ext cx="0" cy="3810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7" name="Line 23"/>
          <p:cNvSpPr>
            <a:spLocks noChangeShapeType="1"/>
          </p:cNvSpPr>
          <p:nvPr/>
        </p:nvSpPr>
        <p:spPr bwMode="auto">
          <a:xfrm>
            <a:off x="869950" y="3317875"/>
            <a:ext cx="114300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8" name="Line 24"/>
          <p:cNvSpPr>
            <a:spLocks noChangeShapeType="1"/>
          </p:cNvSpPr>
          <p:nvPr/>
        </p:nvSpPr>
        <p:spPr bwMode="auto">
          <a:xfrm>
            <a:off x="2012950" y="3013075"/>
            <a:ext cx="21336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9" name="Line 25"/>
          <p:cNvSpPr>
            <a:spLocks noChangeShapeType="1"/>
          </p:cNvSpPr>
          <p:nvPr/>
        </p:nvSpPr>
        <p:spPr bwMode="auto">
          <a:xfrm flipV="1">
            <a:off x="869950" y="3089275"/>
            <a:ext cx="0" cy="228600"/>
          </a:xfrm>
          <a:prstGeom prst="line">
            <a:avLst/>
          </a:prstGeom>
          <a:noFill/>
          <a:ln w="12700">
            <a:solidFill>
              <a:schemeClr val="tx1"/>
            </a:solidFill>
            <a:prstDash val="sysDot"/>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0" name="Line 26"/>
          <p:cNvSpPr>
            <a:spLocks noChangeShapeType="1"/>
          </p:cNvSpPr>
          <p:nvPr/>
        </p:nvSpPr>
        <p:spPr bwMode="auto">
          <a:xfrm>
            <a:off x="869950" y="3089275"/>
            <a:ext cx="1143000" cy="0"/>
          </a:xfrm>
          <a:prstGeom prst="line">
            <a:avLst/>
          </a:prstGeom>
          <a:noFill/>
          <a:ln w="12700">
            <a:solidFill>
              <a:schemeClr val="tx1"/>
            </a:solidFill>
            <a:prstDash val="sysDot"/>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1" name="Rectangle 27"/>
          <p:cNvSpPr>
            <a:spLocks noChangeArrowheads="1"/>
          </p:cNvSpPr>
          <p:nvPr/>
        </p:nvSpPr>
        <p:spPr bwMode="auto">
          <a:xfrm>
            <a:off x="804863" y="2430463"/>
            <a:ext cx="9652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Next</a:t>
            </a: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Empty?</a:t>
            </a:r>
            <a:endParaRPr lang="en-US" altLang="x-none" sz="1800" b="1">
              <a:solidFill>
                <a:schemeClr val="tx1"/>
              </a:solidFill>
              <a:latin typeface="Arial" panose="020B0604020202020204" pitchFamily="34" charset="0"/>
            </a:endParaRPr>
          </a:p>
        </p:txBody>
      </p:sp>
      <p:sp>
        <p:nvSpPr>
          <p:cNvPr id="32" name="Rectangle 28"/>
          <p:cNvSpPr>
            <a:spLocks noChangeArrowheads="1"/>
          </p:cNvSpPr>
          <p:nvPr/>
        </p:nvSpPr>
        <p:spPr bwMode="auto">
          <a:xfrm>
            <a:off x="1263650" y="3573463"/>
            <a:ext cx="6731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Last</a:t>
            </a: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Full?</a:t>
            </a:r>
            <a:endParaRPr lang="en-US" altLang="x-none" sz="1800" b="1">
              <a:solidFill>
                <a:schemeClr val="tx1"/>
              </a:solidFill>
              <a:latin typeface="Arial" panose="020B0604020202020204" pitchFamily="34" charset="0"/>
            </a:endParaRPr>
          </a:p>
        </p:txBody>
      </p:sp>
      <p:sp>
        <p:nvSpPr>
          <p:cNvPr id="33" name="Rectangle 29"/>
          <p:cNvSpPr>
            <a:spLocks noChangeArrowheads="1"/>
          </p:cNvSpPr>
          <p:nvPr/>
        </p:nvSpPr>
        <p:spPr bwMode="auto">
          <a:xfrm>
            <a:off x="730250" y="4335463"/>
            <a:ext cx="3760788"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How is empty stack represented?</a:t>
            </a:r>
            <a:endParaRPr lang="en-US" altLang="x-none" sz="1800" b="1">
              <a:solidFill>
                <a:schemeClr val="tx1"/>
              </a:solidFill>
              <a:latin typeface="Arial" panose="020B0604020202020204" pitchFamily="34" charset="0"/>
            </a:endParaRPr>
          </a:p>
        </p:txBody>
      </p:sp>
      <p:sp>
        <p:nvSpPr>
          <p:cNvPr id="34" name="Rectangle 30"/>
          <p:cNvSpPr>
            <a:spLocks noChangeArrowheads="1"/>
          </p:cNvSpPr>
          <p:nvPr/>
        </p:nvSpPr>
        <p:spPr bwMode="auto">
          <a:xfrm>
            <a:off x="730250" y="4800600"/>
            <a:ext cx="3238500" cy="1684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u="sng" dirty="0">
                <a:solidFill>
                  <a:schemeClr val="tx1"/>
                </a:solidFill>
                <a:latin typeface="Arial" panose="020B0604020202020204" pitchFamily="34" charset="0"/>
              </a:rPr>
              <a:t>Little --&gt; Big/Last Full</a:t>
            </a:r>
            <a:endParaRPr lang="en-US" altLang="x-none" sz="1800" b="1" u="sng" dirty="0">
              <a:solidFill>
                <a:schemeClr val="tx1"/>
              </a:solidFill>
              <a:latin typeface="Arial" panose="020B0604020202020204" pitchFamily="34" charset="0"/>
            </a:endParaRPr>
          </a:p>
          <a:p>
            <a:pPr>
              <a:lnSpc>
                <a:spcPct val="85000"/>
              </a:lnSpc>
            </a:pPr>
            <a:endParaRPr lang="en-US" altLang="x-none" sz="1800" b="1" u="sng"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POP:      Read from Mem(SP)</a:t>
            </a: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               Decrement SP</a:t>
            </a:r>
            <a:endParaRPr lang="en-US" altLang="x-none" sz="1800" b="1" dirty="0">
              <a:solidFill>
                <a:schemeClr val="tx1"/>
              </a:solidFill>
              <a:latin typeface="Arial" panose="020B0604020202020204" pitchFamily="34" charset="0"/>
            </a:endParaRPr>
          </a:p>
          <a:p>
            <a:pPr>
              <a:lnSpc>
                <a:spcPct val="85000"/>
              </a:lnSpc>
            </a:pP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PUSH:    Increment SP</a:t>
            </a: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               Write to Mem(SP)</a:t>
            </a:r>
            <a:endParaRPr lang="en-US" altLang="x-none" sz="1800" b="1" dirty="0">
              <a:solidFill>
                <a:schemeClr val="tx1"/>
              </a:solidFill>
              <a:latin typeface="Arial" panose="020B0604020202020204" pitchFamily="34" charset="0"/>
            </a:endParaRPr>
          </a:p>
        </p:txBody>
      </p:sp>
      <p:sp>
        <p:nvSpPr>
          <p:cNvPr id="35" name="Line 31"/>
          <p:cNvSpPr>
            <a:spLocks noChangeShapeType="1"/>
          </p:cNvSpPr>
          <p:nvPr/>
        </p:nvSpPr>
        <p:spPr bwMode="auto">
          <a:xfrm flipV="1">
            <a:off x="6127750" y="2327275"/>
            <a:ext cx="0" cy="1981200"/>
          </a:xfrm>
          <a:prstGeom prst="line">
            <a:avLst/>
          </a:prstGeom>
          <a:noFill/>
          <a:ln w="57150">
            <a:solidFill>
              <a:schemeClr val="tx1"/>
            </a:solidFill>
            <a:round/>
            <a:head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6" name="Rectangle 32"/>
          <p:cNvSpPr>
            <a:spLocks noChangeArrowheads="1"/>
          </p:cNvSpPr>
          <p:nvPr/>
        </p:nvSpPr>
        <p:spPr bwMode="auto">
          <a:xfrm>
            <a:off x="4837113" y="3038475"/>
            <a:ext cx="8001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gn="ctr">
              <a:lnSpc>
                <a:spcPct val="85000"/>
              </a:lnSpc>
            </a:pPr>
            <a:r>
              <a:rPr lang="en-US" altLang="x-none" sz="1800" b="1" i="1">
                <a:solidFill>
                  <a:schemeClr val="tx1"/>
                </a:solidFill>
                <a:latin typeface="Arial" panose="020B0604020202020204" pitchFamily="34" charset="0"/>
              </a:rPr>
              <a:t>grows</a:t>
            </a:r>
            <a:endParaRPr lang="en-US" altLang="x-none" sz="1800" b="1" i="1">
              <a:solidFill>
                <a:schemeClr val="tx1"/>
              </a:solidFill>
              <a:latin typeface="Arial" panose="020B0604020202020204" pitchFamily="34" charset="0"/>
            </a:endParaRPr>
          </a:p>
          <a:p>
            <a:pPr algn="ctr">
              <a:lnSpc>
                <a:spcPct val="85000"/>
              </a:lnSpc>
            </a:pPr>
            <a:r>
              <a:rPr lang="en-US" altLang="x-none" sz="1800" b="1" i="1">
                <a:solidFill>
                  <a:schemeClr val="tx1"/>
                </a:solidFill>
                <a:latin typeface="Arial" panose="020B0604020202020204" pitchFamily="34" charset="0"/>
              </a:rPr>
              <a:t>up</a:t>
            </a:r>
            <a:endParaRPr lang="en-US" altLang="x-none" sz="1800" b="1" i="1">
              <a:solidFill>
                <a:schemeClr val="tx1"/>
              </a:solidFill>
              <a:latin typeface="Arial" panose="020B0604020202020204" pitchFamily="34" charset="0"/>
            </a:endParaRPr>
          </a:p>
        </p:txBody>
      </p:sp>
      <p:sp>
        <p:nvSpPr>
          <p:cNvPr id="37" name="Rectangle 33"/>
          <p:cNvSpPr>
            <a:spLocks noChangeArrowheads="1"/>
          </p:cNvSpPr>
          <p:nvPr/>
        </p:nvSpPr>
        <p:spPr bwMode="auto">
          <a:xfrm>
            <a:off x="6291263" y="3038475"/>
            <a:ext cx="8001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i="1">
                <a:solidFill>
                  <a:schemeClr val="tx1"/>
                </a:solidFill>
                <a:latin typeface="Arial" panose="020B0604020202020204" pitchFamily="34" charset="0"/>
              </a:rPr>
              <a:t>grows</a:t>
            </a:r>
            <a:endParaRPr lang="en-US" altLang="x-none" sz="1800" b="1" i="1">
              <a:solidFill>
                <a:schemeClr val="tx1"/>
              </a:solidFill>
              <a:latin typeface="Arial" panose="020B0604020202020204" pitchFamily="34" charset="0"/>
            </a:endParaRPr>
          </a:p>
          <a:p>
            <a:pPr>
              <a:lnSpc>
                <a:spcPct val="85000"/>
              </a:lnSpc>
            </a:pPr>
            <a:r>
              <a:rPr lang="en-US" altLang="x-none" sz="1800" b="1" i="1">
                <a:solidFill>
                  <a:schemeClr val="tx1"/>
                </a:solidFill>
                <a:latin typeface="Arial" panose="020B0604020202020204" pitchFamily="34" charset="0"/>
              </a:rPr>
              <a:t>down</a:t>
            </a:r>
            <a:endParaRPr lang="en-US" altLang="x-none" sz="1800" b="1" i="1">
              <a:solidFill>
                <a:schemeClr val="tx1"/>
              </a:solidFill>
              <a:latin typeface="Arial" panose="020B0604020202020204" pitchFamily="34" charset="0"/>
            </a:endParaRPr>
          </a:p>
        </p:txBody>
      </p:sp>
      <p:sp>
        <p:nvSpPr>
          <p:cNvPr id="38" name="Rectangle 34"/>
          <p:cNvSpPr>
            <a:spLocks noChangeArrowheads="1"/>
          </p:cNvSpPr>
          <p:nvPr/>
        </p:nvSpPr>
        <p:spPr bwMode="auto">
          <a:xfrm>
            <a:off x="5302250" y="4792662"/>
            <a:ext cx="3251200" cy="1684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u="sng">
                <a:solidFill>
                  <a:schemeClr val="tx1"/>
                </a:solidFill>
                <a:latin typeface="Arial" panose="020B0604020202020204" pitchFamily="34" charset="0"/>
              </a:rPr>
              <a:t>Little --&gt; Big/Next Empty</a:t>
            </a:r>
            <a:endParaRPr lang="en-US" altLang="x-none" sz="1800" b="1" u="sng">
              <a:solidFill>
                <a:schemeClr val="tx1"/>
              </a:solidFill>
              <a:latin typeface="Arial" panose="020B0604020202020204" pitchFamily="34" charset="0"/>
            </a:endParaRPr>
          </a:p>
          <a:p>
            <a:pPr>
              <a:lnSpc>
                <a:spcPct val="85000"/>
              </a:lnSpc>
            </a:pPr>
            <a:endParaRPr lang="en-US" altLang="x-none" sz="1800" b="1" u="sng"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POP:      Decrement SP</a:t>
            </a: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               Read from Mem(SP)</a:t>
            </a:r>
            <a:endParaRPr lang="en-US" altLang="x-none" sz="1800" b="1" dirty="0">
              <a:solidFill>
                <a:schemeClr val="tx1"/>
              </a:solidFill>
              <a:latin typeface="Arial" panose="020B0604020202020204" pitchFamily="34" charset="0"/>
            </a:endParaRPr>
          </a:p>
          <a:p>
            <a:pPr>
              <a:lnSpc>
                <a:spcPct val="85000"/>
              </a:lnSpc>
            </a:pP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PUSH:    Write to Mem(SP)</a:t>
            </a: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               Increment SP</a:t>
            </a:r>
            <a:endParaRPr lang="en-US" altLang="x-none" sz="1800" b="1" dirty="0">
              <a:solidFill>
                <a:schemeClr val="tx1"/>
              </a:solidFill>
              <a:latin typeface="Arial" panose="020B0604020202020204" pitchFamily="34" charset="0"/>
            </a:endParaRP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x-none" dirty="0"/>
              <a:t>Call-Return Linkage: Stack Frames</a:t>
            </a:r>
            <a:endParaRPr lang="en-US" dirty="0"/>
          </a:p>
        </p:txBody>
      </p:sp>
      <p:sp>
        <p:nvSpPr>
          <p:cNvPr id="7" name="Content Placeholder 6"/>
          <p:cNvSpPr>
            <a:spLocks noGrp="1"/>
          </p:cNvSpPr>
          <p:nvPr>
            <p:ph sz="quarter" idx="13"/>
          </p:nvPr>
        </p:nvSpPr>
        <p:spPr/>
        <p:txBody>
          <a:bodyPr/>
          <a:lstStyle/>
          <a:p>
            <a:endParaRPr lang="en-US"/>
          </a:p>
        </p:txBody>
      </p:sp>
      <p:sp>
        <p:nvSpPr>
          <p:cNvPr id="8" name="Rectangle 3"/>
          <p:cNvSpPr>
            <a:spLocks noChangeArrowheads="1"/>
          </p:cNvSpPr>
          <p:nvPr/>
        </p:nvSpPr>
        <p:spPr bwMode="auto">
          <a:xfrm>
            <a:off x="2597150" y="1027112"/>
            <a:ext cx="2273300" cy="39497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9" name="Rectangle 4"/>
          <p:cNvSpPr>
            <a:spLocks noChangeArrowheads="1"/>
          </p:cNvSpPr>
          <p:nvPr/>
        </p:nvSpPr>
        <p:spPr bwMode="auto">
          <a:xfrm>
            <a:off x="768350" y="941862"/>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0" name="Rectangle 5"/>
          <p:cNvSpPr>
            <a:spLocks noChangeArrowheads="1"/>
          </p:cNvSpPr>
          <p:nvPr/>
        </p:nvSpPr>
        <p:spPr bwMode="auto">
          <a:xfrm>
            <a:off x="850900" y="1038700"/>
            <a:ext cx="4191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FP</a:t>
            </a:r>
            <a:endParaRPr lang="en-US" altLang="x-none" sz="1800" b="1">
              <a:solidFill>
                <a:schemeClr val="tx1"/>
              </a:solidFill>
              <a:latin typeface="Arial" panose="020B0604020202020204" pitchFamily="34" charset="0"/>
            </a:endParaRPr>
          </a:p>
        </p:txBody>
      </p:sp>
      <p:sp>
        <p:nvSpPr>
          <p:cNvPr id="11" name="Line 6"/>
          <p:cNvSpPr>
            <a:spLocks noChangeShapeType="1"/>
          </p:cNvSpPr>
          <p:nvPr/>
        </p:nvSpPr>
        <p:spPr bwMode="auto">
          <a:xfrm>
            <a:off x="1447800" y="1164112"/>
            <a:ext cx="99060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grpSp>
        <p:nvGrpSpPr>
          <p:cNvPr id="55" name="Group 54"/>
          <p:cNvGrpSpPr/>
          <p:nvPr/>
        </p:nvGrpSpPr>
        <p:grpSpPr>
          <a:xfrm>
            <a:off x="2673350" y="1103312"/>
            <a:ext cx="2120900" cy="901700"/>
            <a:chOff x="2673350" y="1103312"/>
            <a:chExt cx="2120900" cy="901700"/>
          </a:xfrm>
        </p:grpSpPr>
        <p:sp>
          <p:nvSpPr>
            <p:cNvPr id="12" name="Rectangle 7"/>
            <p:cNvSpPr>
              <a:spLocks noChangeArrowheads="1"/>
            </p:cNvSpPr>
            <p:nvPr/>
          </p:nvSpPr>
          <p:spPr bwMode="auto">
            <a:xfrm>
              <a:off x="3028568" y="1326951"/>
              <a:ext cx="1256754" cy="522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gn="ctr">
                <a:lnSpc>
                  <a:spcPct val="85000"/>
                </a:lnSpc>
              </a:pPr>
              <a:r>
                <a:rPr lang="en-US" altLang="x-none" sz="1800" b="1" dirty="0">
                  <a:solidFill>
                    <a:schemeClr val="tx1"/>
                  </a:solidFill>
                  <a:latin typeface="Arial" panose="020B0604020202020204" pitchFamily="34" charset="0"/>
                </a:rPr>
                <a:t>ARGS</a:t>
              </a:r>
              <a:endParaRPr lang="en-US" altLang="x-none" sz="1800" b="1" dirty="0">
                <a:solidFill>
                  <a:schemeClr val="tx1"/>
                </a:solidFill>
                <a:latin typeface="Arial" panose="020B0604020202020204" pitchFamily="34" charset="0"/>
              </a:endParaRPr>
            </a:p>
            <a:p>
              <a:pPr algn="ctr">
                <a:lnSpc>
                  <a:spcPct val="85000"/>
                </a:lnSpc>
              </a:pPr>
              <a:r>
                <a:rPr lang="en-US" altLang="x-none" b="1" dirty="0">
                  <a:solidFill>
                    <a:schemeClr val="tx1"/>
                  </a:solidFill>
                  <a:latin typeface="Arial" panose="020B0604020202020204" pitchFamily="34" charset="0"/>
                </a:rPr>
                <a:t>(If Nested)</a:t>
              </a:r>
              <a:endParaRPr lang="en-US" altLang="x-none" sz="1800" b="1" dirty="0">
                <a:solidFill>
                  <a:schemeClr val="tx1"/>
                </a:solidFill>
                <a:latin typeface="Arial" panose="020B0604020202020204" pitchFamily="34" charset="0"/>
              </a:endParaRPr>
            </a:p>
          </p:txBody>
        </p:sp>
        <p:sp>
          <p:nvSpPr>
            <p:cNvPr id="13" name="Rectangle 8"/>
            <p:cNvSpPr>
              <a:spLocks noChangeArrowheads="1"/>
            </p:cNvSpPr>
            <p:nvPr/>
          </p:nvSpPr>
          <p:spPr bwMode="auto">
            <a:xfrm>
              <a:off x="2673350" y="1103312"/>
              <a:ext cx="2120900" cy="9017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grpSp>
      <p:grpSp>
        <p:nvGrpSpPr>
          <p:cNvPr id="53" name="Group 52"/>
          <p:cNvGrpSpPr/>
          <p:nvPr/>
        </p:nvGrpSpPr>
        <p:grpSpPr>
          <a:xfrm>
            <a:off x="2673350" y="3389312"/>
            <a:ext cx="2120900" cy="901700"/>
            <a:chOff x="2673350" y="3389312"/>
            <a:chExt cx="2120900" cy="901700"/>
          </a:xfrm>
        </p:grpSpPr>
        <p:sp>
          <p:nvSpPr>
            <p:cNvPr id="16" name="Rectangle 11"/>
            <p:cNvSpPr>
              <a:spLocks noChangeArrowheads="1"/>
            </p:cNvSpPr>
            <p:nvPr/>
          </p:nvSpPr>
          <p:spPr bwMode="auto">
            <a:xfrm>
              <a:off x="2908300" y="3562350"/>
              <a:ext cx="1804988"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dirty="0">
                  <a:solidFill>
                    <a:schemeClr val="tx1"/>
                  </a:solidFill>
                  <a:latin typeface="Arial" panose="020B0604020202020204" pitchFamily="34" charset="0"/>
                </a:rPr>
                <a:t>Local Variables</a:t>
              </a:r>
              <a:endParaRPr lang="en-US" altLang="x-none" sz="1800" b="1" dirty="0">
                <a:solidFill>
                  <a:schemeClr val="tx1"/>
                </a:solidFill>
                <a:latin typeface="Arial" panose="020B0604020202020204" pitchFamily="34" charset="0"/>
              </a:endParaRPr>
            </a:p>
          </p:txBody>
        </p:sp>
        <p:sp>
          <p:nvSpPr>
            <p:cNvPr id="17" name="Rectangle 12"/>
            <p:cNvSpPr>
              <a:spLocks noChangeArrowheads="1"/>
            </p:cNvSpPr>
            <p:nvPr/>
          </p:nvSpPr>
          <p:spPr bwMode="auto">
            <a:xfrm>
              <a:off x="2673350" y="3389312"/>
              <a:ext cx="2120900" cy="9017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grpSp>
      <p:grpSp>
        <p:nvGrpSpPr>
          <p:cNvPr id="56" name="Group 55"/>
          <p:cNvGrpSpPr/>
          <p:nvPr/>
        </p:nvGrpSpPr>
        <p:grpSpPr>
          <a:xfrm>
            <a:off x="4953000" y="1579562"/>
            <a:ext cx="3429000" cy="3403600"/>
            <a:chOff x="4953000" y="1579562"/>
            <a:chExt cx="3429000" cy="3403600"/>
          </a:xfrm>
        </p:grpSpPr>
        <p:sp>
          <p:nvSpPr>
            <p:cNvPr id="21" name="Line 16"/>
            <p:cNvSpPr>
              <a:spLocks noChangeShapeType="1"/>
            </p:cNvSpPr>
            <p:nvPr/>
          </p:nvSpPr>
          <p:spPr bwMode="auto">
            <a:xfrm>
              <a:off x="4953000" y="4221162"/>
              <a:ext cx="5334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2" name="Line 17"/>
            <p:cNvSpPr>
              <a:spLocks noChangeShapeType="1"/>
            </p:cNvSpPr>
            <p:nvPr/>
          </p:nvSpPr>
          <p:spPr bwMode="auto">
            <a:xfrm flipV="1">
              <a:off x="5181600" y="3840162"/>
              <a:ext cx="0" cy="3810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3" name="Line 18"/>
            <p:cNvSpPr>
              <a:spLocks noChangeShapeType="1"/>
            </p:cNvSpPr>
            <p:nvPr/>
          </p:nvSpPr>
          <p:spPr bwMode="auto">
            <a:xfrm flipV="1">
              <a:off x="5410200" y="1630362"/>
              <a:ext cx="0" cy="25908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4" name="Rectangle 19"/>
            <p:cNvSpPr>
              <a:spLocks noChangeArrowheads="1"/>
            </p:cNvSpPr>
            <p:nvPr/>
          </p:nvSpPr>
          <p:spPr bwMode="auto">
            <a:xfrm>
              <a:off x="5649913" y="1579562"/>
              <a:ext cx="2425700" cy="984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dirty="0">
                  <a:solidFill>
                    <a:schemeClr val="tx1"/>
                  </a:solidFill>
                  <a:latin typeface="Arial" panose="020B0604020202020204" pitchFamily="34" charset="0"/>
                </a:rPr>
                <a:t>Reference </a:t>
              </a:r>
              <a:r>
                <a:rPr lang="en-US" altLang="x-none" sz="1800" b="1" dirty="0" err="1">
                  <a:solidFill>
                    <a:schemeClr val="tx1"/>
                  </a:solidFill>
                  <a:latin typeface="Arial" panose="020B0604020202020204" pitchFamily="34" charset="0"/>
                </a:rPr>
                <a:t>args</a:t>
              </a:r>
              <a:r>
                <a:rPr lang="en-US" altLang="x-none" sz="1800" b="1" dirty="0">
                  <a:solidFill>
                    <a:schemeClr val="tx1"/>
                  </a:solidFill>
                  <a:latin typeface="Arial" panose="020B0604020202020204" pitchFamily="34" charset="0"/>
                </a:rPr>
                <a:t> and</a:t>
              </a: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local variables at</a:t>
              </a: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fixed (positive) offset</a:t>
              </a: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from FP</a:t>
              </a:r>
              <a:endParaRPr lang="en-US" altLang="x-none" sz="1800" b="1" dirty="0">
                <a:solidFill>
                  <a:schemeClr val="tx1"/>
                </a:solidFill>
                <a:latin typeface="Arial" panose="020B0604020202020204" pitchFamily="34" charset="0"/>
              </a:endParaRPr>
            </a:p>
          </p:txBody>
        </p:sp>
        <p:sp>
          <p:nvSpPr>
            <p:cNvPr id="25" name="Line 20"/>
            <p:cNvSpPr>
              <a:spLocks noChangeShapeType="1"/>
            </p:cNvSpPr>
            <p:nvPr/>
          </p:nvSpPr>
          <p:spPr bwMode="auto">
            <a:xfrm>
              <a:off x="4953000" y="3840162"/>
              <a:ext cx="3048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6" name="Line 21"/>
            <p:cNvSpPr>
              <a:spLocks noChangeShapeType="1"/>
            </p:cNvSpPr>
            <p:nvPr/>
          </p:nvSpPr>
          <p:spPr bwMode="auto">
            <a:xfrm>
              <a:off x="5029200" y="1630362"/>
              <a:ext cx="5334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7" name="Line 22"/>
            <p:cNvSpPr>
              <a:spLocks noChangeShapeType="1"/>
            </p:cNvSpPr>
            <p:nvPr/>
          </p:nvSpPr>
          <p:spPr bwMode="auto">
            <a:xfrm>
              <a:off x="4953000" y="4297362"/>
              <a:ext cx="304800" cy="304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8" name="Line 23"/>
            <p:cNvSpPr>
              <a:spLocks noChangeShapeType="1"/>
            </p:cNvSpPr>
            <p:nvPr/>
          </p:nvSpPr>
          <p:spPr bwMode="auto">
            <a:xfrm flipH="1">
              <a:off x="4953000" y="4602162"/>
              <a:ext cx="304800" cy="3810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9" name="Rectangle 24"/>
            <p:cNvSpPr>
              <a:spLocks noChangeArrowheads="1"/>
            </p:cNvSpPr>
            <p:nvPr/>
          </p:nvSpPr>
          <p:spPr bwMode="auto">
            <a:xfrm>
              <a:off x="5422900" y="4322762"/>
              <a:ext cx="29591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dirty="0">
                  <a:solidFill>
                    <a:schemeClr val="tx1"/>
                  </a:solidFill>
                  <a:latin typeface="Arial" panose="020B0604020202020204" pitchFamily="34" charset="0"/>
                </a:rPr>
                <a:t>Grows and shrinks during</a:t>
              </a:r>
              <a:endParaRPr lang="en-US" altLang="x-none" sz="1800" b="1" dirty="0">
                <a:solidFill>
                  <a:schemeClr val="tx1"/>
                </a:solidFill>
                <a:latin typeface="Arial" panose="020B0604020202020204" pitchFamily="34" charset="0"/>
              </a:endParaRPr>
            </a:p>
            <a:p>
              <a:pPr>
                <a:lnSpc>
                  <a:spcPct val="85000"/>
                </a:lnSpc>
              </a:pPr>
              <a:r>
                <a:rPr lang="en-US" altLang="x-none" sz="1800" b="1" dirty="0">
                  <a:solidFill>
                    <a:schemeClr val="tx1"/>
                  </a:solidFill>
                  <a:latin typeface="Arial" panose="020B0604020202020204" pitchFamily="34" charset="0"/>
                </a:rPr>
                <a:t>expression evaluation</a:t>
              </a:r>
              <a:endParaRPr lang="en-US" altLang="x-none" sz="1800" b="1" dirty="0">
                <a:solidFill>
                  <a:schemeClr val="tx1"/>
                </a:solidFill>
                <a:latin typeface="Arial" panose="020B0604020202020204" pitchFamily="34" charset="0"/>
              </a:endParaRPr>
            </a:p>
          </p:txBody>
        </p:sp>
      </p:grpSp>
      <p:grpSp>
        <p:nvGrpSpPr>
          <p:cNvPr id="54" name="Group 53"/>
          <p:cNvGrpSpPr/>
          <p:nvPr/>
        </p:nvGrpSpPr>
        <p:grpSpPr>
          <a:xfrm>
            <a:off x="2673350" y="2093912"/>
            <a:ext cx="2120900" cy="1206500"/>
            <a:chOff x="2673350" y="2093912"/>
            <a:chExt cx="2120900" cy="1206500"/>
          </a:xfrm>
        </p:grpSpPr>
        <p:sp>
          <p:nvSpPr>
            <p:cNvPr id="14" name="Rectangle 9"/>
            <p:cNvSpPr>
              <a:spLocks noChangeArrowheads="1"/>
            </p:cNvSpPr>
            <p:nvPr/>
          </p:nvSpPr>
          <p:spPr bwMode="auto">
            <a:xfrm>
              <a:off x="2982913" y="2266950"/>
              <a:ext cx="1398587"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gn="ctr">
                <a:lnSpc>
                  <a:spcPct val="85000"/>
                </a:lnSpc>
              </a:pPr>
              <a:r>
                <a:rPr lang="en-US" altLang="x-none" sz="1800" b="1">
                  <a:solidFill>
                    <a:schemeClr val="tx1"/>
                  </a:solidFill>
                  <a:latin typeface="Arial" panose="020B0604020202020204" pitchFamily="34" charset="0"/>
                </a:rPr>
                <a:t>Callee Save</a:t>
              </a:r>
              <a:endParaRPr lang="en-US" altLang="x-none" sz="1800" b="1">
                <a:solidFill>
                  <a:schemeClr val="tx1"/>
                </a:solidFill>
                <a:latin typeface="Arial" panose="020B0604020202020204" pitchFamily="34" charset="0"/>
              </a:endParaRPr>
            </a:p>
            <a:p>
              <a:pPr algn="ctr">
                <a:lnSpc>
                  <a:spcPct val="85000"/>
                </a:lnSpc>
              </a:pPr>
              <a:r>
                <a:rPr lang="en-US" altLang="x-none" sz="1800" b="1">
                  <a:solidFill>
                    <a:schemeClr val="tx1"/>
                  </a:solidFill>
                  <a:latin typeface="Arial" panose="020B0604020202020204" pitchFamily="34" charset="0"/>
                </a:rPr>
                <a:t>Registers</a:t>
              </a:r>
              <a:endParaRPr lang="en-US" altLang="x-none" sz="1800" b="1">
                <a:solidFill>
                  <a:schemeClr val="tx1"/>
                </a:solidFill>
                <a:latin typeface="Arial" panose="020B0604020202020204" pitchFamily="34" charset="0"/>
              </a:endParaRPr>
            </a:p>
          </p:txBody>
        </p:sp>
        <p:sp>
          <p:nvSpPr>
            <p:cNvPr id="15" name="Rectangle 10"/>
            <p:cNvSpPr>
              <a:spLocks noChangeArrowheads="1"/>
            </p:cNvSpPr>
            <p:nvPr/>
          </p:nvSpPr>
          <p:spPr bwMode="auto">
            <a:xfrm>
              <a:off x="2673350" y="2093912"/>
              <a:ext cx="2120900" cy="12065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0" name="Rectangle 25"/>
            <p:cNvSpPr>
              <a:spLocks noChangeArrowheads="1"/>
            </p:cNvSpPr>
            <p:nvPr/>
          </p:nvSpPr>
          <p:spPr bwMode="auto">
            <a:xfrm>
              <a:off x="2906713" y="2952750"/>
              <a:ext cx="14986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dirty="0">
                  <a:solidFill>
                    <a:schemeClr val="tx1"/>
                  </a:solidFill>
                  <a:latin typeface="Arial" panose="020B0604020202020204" pitchFamily="34" charset="0"/>
                </a:rPr>
                <a:t>(old FP,  RA)</a:t>
              </a:r>
              <a:endParaRPr lang="en-US" altLang="x-none" sz="1800" b="1" dirty="0">
                <a:solidFill>
                  <a:schemeClr val="tx1"/>
                </a:solidFill>
                <a:latin typeface="Arial" panose="020B0604020202020204" pitchFamily="34" charset="0"/>
              </a:endParaRPr>
            </a:p>
          </p:txBody>
        </p:sp>
      </p:grpSp>
      <p:sp>
        <p:nvSpPr>
          <p:cNvPr id="31" name="Rectangle 26"/>
          <p:cNvSpPr txBox="1">
            <a:spLocks noChangeArrowheads="1"/>
          </p:cNvSpPr>
          <p:nvPr/>
        </p:nvSpPr>
        <p:spPr bwMode="auto">
          <a:xfrm>
            <a:off x="152401" y="5497114"/>
            <a:ext cx="8740774" cy="655638"/>
          </a:xfrm>
          <a:prstGeom prst="rect">
            <a:avLst/>
          </a:prstGeom>
          <a:noFill/>
          <a:ln>
            <a:noFill/>
          </a:ln>
        </p:spPr>
        <p:txBody>
          <a:bodyPr vert="horz" wrap="square" lIns="91440" tIns="45720" rIns="91440" bIns="45720" numCol="1" anchor="t" anchorCtr="0" compatLnSpc="1">
            <a:noAutofit/>
          </a:bodyPr>
          <a:lstStyle>
            <a:lvl1pPr marL="342900" indent="-342900" algn="l" rtl="0" eaLnBrk="0" fontAlgn="base" hangingPunct="0">
              <a:lnSpc>
                <a:spcPct val="125000"/>
              </a:lnSpc>
              <a:spcBef>
                <a:spcPct val="20000"/>
              </a:spcBef>
              <a:spcAft>
                <a:spcPct val="0"/>
              </a:spcAft>
              <a:buClr>
                <a:srgbClr val="FF0000"/>
              </a:buClr>
              <a:buSzPct val="75000"/>
              <a:buBlip>
                <a:blip r:embed="rId1"/>
              </a:buBlip>
              <a:defRPr sz="320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0" fontAlgn="base" hangingPunct="0">
              <a:lnSpc>
                <a:spcPct val="125000"/>
              </a:lnSpc>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0" fontAlgn="base" hangingPunct="0">
              <a:lnSpc>
                <a:spcPct val="125000"/>
              </a:lnSpc>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0" fontAlgn="base" hangingPunct="0">
              <a:lnSpc>
                <a:spcPct val="125000"/>
              </a:lnSpc>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0" fontAlgn="base" hangingPunct="0">
              <a:lnSpc>
                <a:spcPct val="125000"/>
              </a:lnSpc>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x-none" sz="2000" b="1" dirty="0"/>
              <a:t>Many variations on stacks possible (up/down, last pushed / next )</a:t>
            </a:r>
            <a:endParaRPr lang="en-US" altLang="x-none" sz="2000" b="1" dirty="0"/>
          </a:p>
          <a:p>
            <a:r>
              <a:rPr lang="en-US" altLang="x-none" sz="2000" b="1" dirty="0">
                <a:solidFill>
                  <a:srgbClr val="FF0000"/>
                </a:solidFill>
              </a:rPr>
              <a:t>Compilers normally keep scalar variables in registers, not memory!</a:t>
            </a:r>
            <a:endParaRPr lang="en-US" altLang="x-none" sz="2000" b="1" dirty="0">
              <a:solidFill>
                <a:srgbClr val="FF0000"/>
              </a:solidFill>
            </a:endParaRPr>
          </a:p>
        </p:txBody>
      </p:sp>
      <p:sp>
        <p:nvSpPr>
          <p:cNvPr id="32" name="Rectangle 27"/>
          <p:cNvSpPr>
            <a:spLocks noChangeArrowheads="1"/>
          </p:cNvSpPr>
          <p:nvPr/>
        </p:nvSpPr>
        <p:spPr bwMode="auto">
          <a:xfrm>
            <a:off x="7250113" y="969962"/>
            <a:ext cx="12192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High Mem</a:t>
            </a:r>
            <a:endParaRPr lang="en-US" altLang="x-none" sz="1800" b="1">
              <a:solidFill>
                <a:schemeClr val="tx1"/>
              </a:solidFill>
              <a:latin typeface="Arial" panose="020B0604020202020204" pitchFamily="34" charset="0"/>
            </a:endParaRPr>
          </a:p>
        </p:txBody>
      </p:sp>
      <p:sp>
        <p:nvSpPr>
          <p:cNvPr id="33" name="Rectangle 28"/>
          <p:cNvSpPr>
            <a:spLocks noChangeArrowheads="1"/>
          </p:cNvSpPr>
          <p:nvPr/>
        </p:nvSpPr>
        <p:spPr bwMode="auto">
          <a:xfrm>
            <a:off x="7175500" y="5084762"/>
            <a:ext cx="11684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Low Mem</a:t>
            </a:r>
            <a:endParaRPr lang="en-US" altLang="x-none" sz="1800" b="1">
              <a:solidFill>
                <a:schemeClr val="tx1"/>
              </a:solidFill>
              <a:latin typeface="Arial" panose="020B0604020202020204" pitchFamily="34" charset="0"/>
            </a:endParaRPr>
          </a:p>
        </p:txBody>
      </p:sp>
      <p:grpSp>
        <p:nvGrpSpPr>
          <p:cNvPr id="37" name="Group 36"/>
          <p:cNvGrpSpPr/>
          <p:nvPr/>
        </p:nvGrpSpPr>
        <p:grpSpPr>
          <a:xfrm>
            <a:off x="762000" y="1334432"/>
            <a:ext cx="1670050" cy="381000"/>
            <a:chOff x="762000" y="1334432"/>
            <a:chExt cx="1670050" cy="381000"/>
          </a:xfrm>
        </p:grpSpPr>
        <p:sp>
          <p:nvSpPr>
            <p:cNvPr id="34" name="Rectangle 13"/>
            <p:cNvSpPr>
              <a:spLocks noChangeArrowheads="1"/>
            </p:cNvSpPr>
            <p:nvPr/>
          </p:nvSpPr>
          <p:spPr bwMode="auto">
            <a:xfrm>
              <a:off x="762000" y="1334432"/>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5" name="Rectangle 14"/>
            <p:cNvSpPr>
              <a:spLocks noChangeArrowheads="1"/>
            </p:cNvSpPr>
            <p:nvPr/>
          </p:nvSpPr>
          <p:spPr bwMode="auto">
            <a:xfrm>
              <a:off x="844550" y="1431270"/>
              <a:ext cx="4318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dirty="0">
                  <a:solidFill>
                    <a:schemeClr val="tx1"/>
                  </a:solidFill>
                  <a:latin typeface="Arial" panose="020B0604020202020204" pitchFamily="34" charset="0"/>
                </a:rPr>
                <a:t>SP</a:t>
              </a:r>
              <a:endParaRPr lang="en-US" altLang="x-none" sz="1800" b="1" dirty="0">
                <a:solidFill>
                  <a:schemeClr val="tx1"/>
                </a:solidFill>
                <a:latin typeface="Arial" panose="020B0604020202020204" pitchFamily="34" charset="0"/>
              </a:endParaRPr>
            </a:p>
          </p:txBody>
        </p:sp>
        <p:sp>
          <p:nvSpPr>
            <p:cNvPr id="36" name="Line 15"/>
            <p:cNvSpPr>
              <a:spLocks noChangeShapeType="1"/>
            </p:cNvSpPr>
            <p:nvPr/>
          </p:nvSpPr>
          <p:spPr bwMode="auto">
            <a:xfrm>
              <a:off x="1441450" y="1556682"/>
              <a:ext cx="99060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grpSp>
      <p:grpSp>
        <p:nvGrpSpPr>
          <p:cNvPr id="41" name="Group 40"/>
          <p:cNvGrpSpPr/>
          <p:nvPr/>
        </p:nvGrpSpPr>
        <p:grpSpPr>
          <a:xfrm>
            <a:off x="840774" y="3067653"/>
            <a:ext cx="1670050" cy="381000"/>
            <a:chOff x="762000" y="1334432"/>
            <a:chExt cx="1670050" cy="381000"/>
          </a:xfrm>
        </p:grpSpPr>
        <p:sp>
          <p:nvSpPr>
            <p:cNvPr id="42" name="Rectangle 13"/>
            <p:cNvSpPr>
              <a:spLocks noChangeArrowheads="1"/>
            </p:cNvSpPr>
            <p:nvPr/>
          </p:nvSpPr>
          <p:spPr bwMode="auto">
            <a:xfrm>
              <a:off x="762000" y="1334432"/>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3" name="Rectangle 14"/>
            <p:cNvSpPr>
              <a:spLocks noChangeArrowheads="1"/>
            </p:cNvSpPr>
            <p:nvPr/>
          </p:nvSpPr>
          <p:spPr bwMode="auto">
            <a:xfrm>
              <a:off x="844550" y="1431270"/>
              <a:ext cx="4318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SP</a:t>
              </a:r>
              <a:endParaRPr lang="en-US" altLang="x-none" sz="1800" b="1">
                <a:solidFill>
                  <a:schemeClr val="tx1"/>
                </a:solidFill>
                <a:latin typeface="Arial" panose="020B0604020202020204" pitchFamily="34" charset="0"/>
              </a:endParaRPr>
            </a:p>
          </p:txBody>
        </p:sp>
        <p:sp>
          <p:nvSpPr>
            <p:cNvPr id="44" name="Line 15"/>
            <p:cNvSpPr>
              <a:spLocks noChangeShapeType="1"/>
            </p:cNvSpPr>
            <p:nvPr/>
          </p:nvSpPr>
          <p:spPr bwMode="auto">
            <a:xfrm>
              <a:off x="1441450" y="1556682"/>
              <a:ext cx="99060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grpSp>
      <p:grpSp>
        <p:nvGrpSpPr>
          <p:cNvPr id="45" name="Group 44"/>
          <p:cNvGrpSpPr/>
          <p:nvPr/>
        </p:nvGrpSpPr>
        <p:grpSpPr>
          <a:xfrm>
            <a:off x="762000" y="1773548"/>
            <a:ext cx="1670050" cy="381000"/>
            <a:chOff x="762000" y="1334432"/>
            <a:chExt cx="1670050" cy="381000"/>
          </a:xfrm>
        </p:grpSpPr>
        <p:sp>
          <p:nvSpPr>
            <p:cNvPr id="46" name="Rectangle 13"/>
            <p:cNvSpPr>
              <a:spLocks noChangeArrowheads="1"/>
            </p:cNvSpPr>
            <p:nvPr/>
          </p:nvSpPr>
          <p:spPr bwMode="auto">
            <a:xfrm>
              <a:off x="762000" y="1334432"/>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7" name="Rectangle 14"/>
            <p:cNvSpPr>
              <a:spLocks noChangeArrowheads="1"/>
            </p:cNvSpPr>
            <p:nvPr/>
          </p:nvSpPr>
          <p:spPr bwMode="auto">
            <a:xfrm>
              <a:off x="844550" y="1431270"/>
              <a:ext cx="4318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SP</a:t>
              </a:r>
              <a:endParaRPr lang="en-US" altLang="x-none" sz="1800" b="1">
                <a:solidFill>
                  <a:schemeClr val="tx1"/>
                </a:solidFill>
                <a:latin typeface="Arial" panose="020B0604020202020204" pitchFamily="34" charset="0"/>
              </a:endParaRPr>
            </a:p>
          </p:txBody>
        </p:sp>
        <p:sp>
          <p:nvSpPr>
            <p:cNvPr id="48" name="Line 15"/>
            <p:cNvSpPr>
              <a:spLocks noChangeShapeType="1"/>
            </p:cNvSpPr>
            <p:nvPr/>
          </p:nvSpPr>
          <p:spPr bwMode="auto">
            <a:xfrm>
              <a:off x="1441450" y="1556682"/>
              <a:ext cx="99060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grpSp>
      <p:grpSp>
        <p:nvGrpSpPr>
          <p:cNvPr id="49" name="Group 48"/>
          <p:cNvGrpSpPr/>
          <p:nvPr/>
        </p:nvGrpSpPr>
        <p:grpSpPr>
          <a:xfrm>
            <a:off x="837514" y="4064205"/>
            <a:ext cx="1670050" cy="381000"/>
            <a:chOff x="762000" y="1334432"/>
            <a:chExt cx="1670050" cy="381000"/>
          </a:xfrm>
        </p:grpSpPr>
        <p:sp>
          <p:nvSpPr>
            <p:cNvPr id="50" name="Rectangle 13"/>
            <p:cNvSpPr>
              <a:spLocks noChangeArrowheads="1"/>
            </p:cNvSpPr>
            <p:nvPr/>
          </p:nvSpPr>
          <p:spPr bwMode="auto">
            <a:xfrm>
              <a:off x="762000" y="1334432"/>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51" name="Rectangle 14"/>
            <p:cNvSpPr>
              <a:spLocks noChangeArrowheads="1"/>
            </p:cNvSpPr>
            <p:nvPr/>
          </p:nvSpPr>
          <p:spPr bwMode="auto">
            <a:xfrm>
              <a:off x="844550" y="1431270"/>
              <a:ext cx="4318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SP</a:t>
              </a:r>
              <a:endParaRPr lang="en-US" altLang="x-none" sz="1800" b="1">
                <a:solidFill>
                  <a:schemeClr val="tx1"/>
                </a:solidFill>
                <a:latin typeface="Arial" panose="020B0604020202020204" pitchFamily="34" charset="0"/>
              </a:endParaRPr>
            </a:p>
          </p:txBody>
        </p:sp>
        <p:sp>
          <p:nvSpPr>
            <p:cNvPr id="52" name="Line 15"/>
            <p:cNvSpPr>
              <a:spLocks noChangeShapeType="1"/>
            </p:cNvSpPr>
            <p:nvPr/>
          </p:nvSpPr>
          <p:spPr bwMode="auto">
            <a:xfrm>
              <a:off x="1441450" y="1556682"/>
              <a:ext cx="990600"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7"/>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45"/>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4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9"/>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41"/>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5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53"/>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49"/>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4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nodeType="clickEffect">
                                  <p:stCondLst>
                                    <p:cond delay="0"/>
                                  </p:stCondLst>
                                  <p:childTnLst>
                                    <p:set>
                                      <p:cBhvr>
                                        <p:cTn id="42" dur="1" fill="hold">
                                          <p:stCondLst>
                                            <p:cond delay="0"/>
                                          </p:stCondLst>
                                        </p:cTn>
                                        <p:tgtEl>
                                          <p:spTgt spid="54"/>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41"/>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4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7"/>
                                        </p:tgtEl>
                                        <p:attrNameLst>
                                          <p:attrName>style.visibility</p:attrName>
                                        </p:attrNameLst>
                                      </p:cBhvr>
                                      <p:to>
                                        <p:strVal val="visible"/>
                                      </p:to>
                                    </p:set>
                                  </p:childTnLst>
                                </p:cTn>
                              </p:par>
                              <p:par>
                                <p:cTn id="51" presetID="1" presetClass="exit" presetSubtype="0" fill="hold" nodeType="withEffect">
                                  <p:stCondLst>
                                    <p:cond delay="0"/>
                                  </p:stCondLst>
                                  <p:childTnLst>
                                    <p:set>
                                      <p:cBhvr>
                                        <p:cTn id="52" dur="1" fill="hold">
                                          <p:stCondLst>
                                            <p:cond delay="0"/>
                                          </p:stCondLst>
                                        </p:cTn>
                                        <p:tgtEl>
                                          <p:spTgt spid="55"/>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514350" indent="-514350">
              <a:buFont typeface="+mj-lt"/>
              <a:buAutoNum type="arabicPeriod"/>
            </a:pPr>
            <a:r>
              <a:rPr lang="en-US" dirty="0"/>
              <a:t>Put the parameters in a place where the procedure can access them.</a:t>
            </a:r>
            <a:endParaRPr lang="en-US" dirty="0"/>
          </a:p>
          <a:p>
            <a:pPr marL="514350" indent="-514350">
              <a:buFont typeface="+mj-lt"/>
              <a:buAutoNum type="arabicPeriod"/>
            </a:pPr>
            <a:r>
              <a:rPr lang="en-US" dirty="0"/>
              <a:t>Transfer control to the procedure.</a:t>
            </a:r>
            <a:endParaRPr lang="en-US" dirty="0"/>
          </a:p>
          <a:p>
            <a:pPr marL="514350" indent="-514350">
              <a:buFont typeface="+mj-lt"/>
              <a:buAutoNum type="arabicPeriod"/>
            </a:pPr>
            <a:r>
              <a:rPr lang="en-US" dirty="0"/>
              <a:t>Acquire the storage resources needed for the procedure.</a:t>
            </a:r>
            <a:endParaRPr lang="en-US" dirty="0"/>
          </a:p>
          <a:p>
            <a:pPr marL="514350" indent="-514350">
              <a:buFont typeface="+mj-lt"/>
              <a:buAutoNum type="arabicPeriod"/>
            </a:pPr>
            <a:r>
              <a:rPr lang="en-US" dirty="0"/>
              <a:t>Perform the desired task.</a:t>
            </a:r>
            <a:endParaRPr lang="en-US" dirty="0"/>
          </a:p>
          <a:p>
            <a:pPr marL="514350" indent="-514350">
              <a:buFont typeface="+mj-lt"/>
              <a:buAutoNum type="arabicPeriod"/>
            </a:pPr>
            <a:r>
              <a:rPr lang="en-US" dirty="0"/>
              <a:t>Put the result value in a place where the calling program can access it.</a:t>
            </a:r>
            <a:endParaRPr lang="en-US" dirty="0"/>
          </a:p>
          <a:p>
            <a:pPr marL="514350" indent="-514350">
              <a:buFont typeface="+mj-lt"/>
              <a:buAutoNum type="arabicPeriod"/>
            </a:pPr>
            <a:r>
              <a:rPr lang="en-US" dirty="0"/>
              <a:t>Return the control to the point of origin, since a procedure can be called from several points in a program.</a:t>
            </a:r>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Programming-Procedure Call </a:t>
            </a:r>
            <a:endParaRPr lang="en-US" dirty="0"/>
          </a:p>
        </p:txBody>
      </p:sp>
      <p:sp>
        <p:nvSpPr>
          <p:cNvPr id="7" name="Content Placeholder 6"/>
          <p:cNvSpPr>
            <a:spLocks noGrp="1"/>
          </p:cNvSpPr>
          <p:nvPr>
            <p:ph sz="quarter" idx="13"/>
          </p:nvPr>
        </p:nvSpPr>
        <p:spPr/>
        <p:txBody>
          <a:bodyPr/>
          <a:lstStyle/>
          <a:p>
            <a:r>
              <a:rPr lang="en-US" dirty="0"/>
              <a:t>4.2</a:t>
            </a:r>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MIPS: Software conventions for Registers</a:t>
            </a:r>
            <a:endParaRPr lang="en-US" altLang="zh-CN" dirty="0">
              <a:solidFill>
                <a:srgbClr val="F2F2F2"/>
              </a:solidFill>
              <a:ea typeface="华文中宋" panose="02010600040101010101" pitchFamily="2" charset="-122"/>
            </a:endParaRPr>
          </a:p>
        </p:txBody>
      </p:sp>
      <p:sp>
        <p:nvSpPr>
          <p:cNvPr id="7" name="Content Placeholder 6"/>
          <p:cNvSpPr>
            <a:spLocks noGrp="1"/>
          </p:cNvSpPr>
          <p:nvPr>
            <p:ph sz="quarter" idx="13"/>
          </p:nvPr>
        </p:nvSpPr>
        <p:spPr/>
        <p:txBody>
          <a:bodyPr/>
          <a:lstStyle/>
          <a:p>
            <a:endParaRPr lang="en-US"/>
          </a:p>
        </p:txBody>
      </p:sp>
      <p:sp>
        <p:nvSpPr>
          <p:cNvPr id="8" name="Rectangle 2" descr="10%"/>
          <p:cNvSpPr>
            <a:spLocks noChangeArrowheads="1"/>
          </p:cNvSpPr>
          <p:nvPr/>
        </p:nvSpPr>
        <p:spPr bwMode="auto">
          <a:xfrm>
            <a:off x="4660900" y="5346700"/>
            <a:ext cx="3632200" cy="355600"/>
          </a:xfrm>
          <a:prstGeom prst="rect">
            <a:avLst/>
          </a:prstGeom>
          <a:pattFill prst="pct10">
            <a:fgClr>
              <a:schemeClr val="accent1"/>
            </a:fgClr>
            <a:bgClr>
              <a:schemeClr val="bg1"/>
            </a:bgClr>
          </a:pattFill>
          <a:ln w="25400">
            <a:solidFill>
              <a:schemeClr val="accent1"/>
            </a:solidFill>
            <a:miter lim="800000"/>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 name="Rectangle 3" descr="10%"/>
          <p:cNvSpPr>
            <a:spLocks noChangeArrowheads="1"/>
          </p:cNvSpPr>
          <p:nvPr/>
        </p:nvSpPr>
        <p:spPr bwMode="auto">
          <a:xfrm>
            <a:off x="622300" y="1231900"/>
            <a:ext cx="3784600" cy="736600"/>
          </a:xfrm>
          <a:prstGeom prst="rect">
            <a:avLst/>
          </a:prstGeom>
          <a:pattFill prst="pct10">
            <a:fgClr>
              <a:schemeClr val="accent1"/>
            </a:fgClr>
            <a:bgClr>
              <a:schemeClr val="bg1"/>
            </a:bgClr>
          </a:pattFill>
          <a:ln w="25400">
            <a:solidFill>
              <a:schemeClr val="accent1"/>
            </a:solidFill>
            <a:miter lim="800000"/>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 name="Rectangle 4" descr="10%"/>
          <p:cNvSpPr>
            <a:spLocks noChangeArrowheads="1"/>
          </p:cNvSpPr>
          <p:nvPr/>
        </p:nvSpPr>
        <p:spPr bwMode="auto">
          <a:xfrm>
            <a:off x="4660900" y="3289300"/>
            <a:ext cx="3632200" cy="736600"/>
          </a:xfrm>
          <a:prstGeom prst="rect">
            <a:avLst/>
          </a:prstGeom>
          <a:pattFill prst="pct10">
            <a:fgClr>
              <a:schemeClr val="accent1"/>
            </a:fgClr>
            <a:bgClr>
              <a:schemeClr val="bg1"/>
            </a:bgClr>
          </a:pattFill>
          <a:ln w="25400">
            <a:solidFill>
              <a:schemeClr val="accent1"/>
            </a:solidFill>
            <a:miter lim="800000"/>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 name="Rectangle 5"/>
          <p:cNvSpPr>
            <a:spLocks noChangeArrowheads="1"/>
          </p:cNvSpPr>
          <p:nvPr/>
        </p:nvSpPr>
        <p:spPr bwMode="auto">
          <a:xfrm>
            <a:off x="603250" y="1212850"/>
            <a:ext cx="3962400" cy="4506913"/>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075" tIns="46038" rIns="92075" bIns="46038">
            <a:spAutoFit/>
          </a:bodyPr>
          <a:lstStyle>
            <a:lvl1pPr>
              <a:tabLst>
                <a:tab pos="457200" algn="l"/>
              </a:tabLst>
              <a:defRPr sz="2400">
                <a:solidFill>
                  <a:schemeClr val="tx1"/>
                </a:solidFill>
                <a:latin typeface="Times New Roman" panose="02020603050405020304" pitchFamily="18" charset="0"/>
              </a:defRPr>
            </a:lvl1pPr>
            <a:lvl2pPr>
              <a:tabLst>
                <a:tab pos="457200" algn="l"/>
              </a:tabLst>
              <a:defRPr sz="2400">
                <a:solidFill>
                  <a:schemeClr val="tx1"/>
                </a:solidFill>
                <a:latin typeface="Times New Roman" panose="02020603050405020304" pitchFamily="18" charset="0"/>
              </a:defRPr>
            </a:lvl2pPr>
            <a:lvl3pPr>
              <a:tabLst>
                <a:tab pos="457200" algn="l"/>
              </a:tabLst>
              <a:defRPr sz="2400">
                <a:solidFill>
                  <a:schemeClr val="tx1"/>
                </a:solidFill>
                <a:latin typeface="Times New Roman" panose="02020603050405020304" pitchFamily="18" charset="0"/>
              </a:defRPr>
            </a:lvl3pPr>
            <a:lvl4pPr>
              <a:tabLst>
                <a:tab pos="457200" algn="l"/>
              </a:tabLst>
              <a:defRPr sz="2400">
                <a:solidFill>
                  <a:schemeClr val="tx1"/>
                </a:solidFill>
                <a:latin typeface="Times New Roman" panose="02020603050405020304" pitchFamily="18" charset="0"/>
              </a:defRPr>
            </a:lvl4pPr>
            <a:lvl5pPr>
              <a:tabLst>
                <a:tab pos="457200" algn="l"/>
              </a:tabLst>
              <a:defRPr sz="2400">
                <a:solidFill>
                  <a:schemeClr val="tx1"/>
                </a:solidFill>
                <a:latin typeface="Times New Roman" panose="02020603050405020304" pitchFamily="18" charset="0"/>
              </a:defRPr>
            </a:lvl5pPr>
            <a:lvl6pPr eaLnBrk="0" fontAlgn="base" hangingPunct="0">
              <a:spcBef>
                <a:spcPct val="0"/>
              </a:spcBef>
              <a:spcAft>
                <a:spcPct val="0"/>
              </a:spcAft>
              <a:tabLst>
                <a:tab pos="457200" algn="l"/>
              </a:tabLst>
              <a:defRPr sz="2400">
                <a:solidFill>
                  <a:schemeClr val="tx1"/>
                </a:solidFill>
                <a:latin typeface="Times New Roman" panose="02020603050405020304" pitchFamily="18" charset="0"/>
              </a:defRPr>
            </a:lvl6pPr>
            <a:lvl7pPr eaLnBrk="0" fontAlgn="base" hangingPunct="0">
              <a:spcBef>
                <a:spcPct val="0"/>
              </a:spcBef>
              <a:spcAft>
                <a:spcPct val="0"/>
              </a:spcAft>
              <a:tabLst>
                <a:tab pos="457200" algn="l"/>
              </a:tabLst>
              <a:defRPr sz="2400">
                <a:solidFill>
                  <a:schemeClr val="tx1"/>
                </a:solidFill>
                <a:latin typeface="Times New Roman" panose="02020603050405020304" pitchFamily="18" charset="0"/>
              </a:defRPr>
            </a:lvl7pPr>
            <a:lvl8pPr eaLnBrk="0" fontAlgn="base" hangingPunct="0">
              <a:spcBef>
                <a:spcPct val="0"/>
              </a:spcBef>
              <a:spcAft>
                <a:spcPct val="0"/>
              </a:spcAft>
              <a:tabLst>
                <a:tab pos="457200" algn="l"/>
              </a:tabLst>
              <a:defRPr sz="2400">
                <a:solidFill>
                  <a:schemeClr val="tx1"/>
                </a:solidFill>
                <a:latin typeface="Times New Roman" panose="02020603050405020304" pitchFamily="18" charset="0"/>
              </a:defRPr>
            </a:lvl8pPr>
            <a:lvl9pPr eaLnBrk="0" fontAlgn="base" hangingPunct="0">
              <a:spcBef>
                <a:spcPct val="0"/>
              </a:spcBef>
              <a:spcAft>
                <a:spcPct val="0"/>
              </a:spcAft>
              <a:tabLst>
                <a:tab pos="457200" algn="l"/>
              </a:tabLst>
              <a:defRPr sz="2400">
                <a:solidFill>
                  <a:schemeClr val="tx1"/>
                </a:solidFill>
                <a:latin typeface="Times New Roman" panose="02020603050405020304" pitchFamily="18" charset="0"/>
              </a:defRPr>
            </a:lvl9pPr>
          </a:lstStyle>
          <a:p>
            <a:pPr>
              <a:spcBef>
                <a:spcPct val="50000"/>
              </a:spcBef>
            </a:pPr>
            <a:r>
              <a:rPr lang="en-US" altLang="x-none" sz="1800" b="1">
                <a:latin typeface="Arial" panose="020B0604020202020204" pitchFamily="34" charset="0"/>
              </a:rPr>
              <a:t>0	</a:t>
            </a:r>
            <a:r>
              <a:rPr lang="en-US" altLang="x-none" sz="1800" b="1">
                <a:solidFill>
                  <a:schemeClr val="accent1"/>
                </a:solidFill>
                <a:latin typeface="Arial" panose="020B0604020202020204" pitchFamily="34" charset="0"/>
              </a:rPr>
              <a:t>zero</a:t>
            </a:r>
            <a:r>
              <a:rPr lang="en-US" altLang="x-none" sz="1800" b="1">
                <a:latin typeface="Arial" panose="020B0604020202020204" pitchFamily="34" charset="0"/>
              </a:rPr>
              <a:t> constant 0</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1	</a:t>
            </a:r>
            <a:r>
              <a:rPr lang="en-US" altLang="x-none" sz="1800" b="1">
                <a:solidFill>
                  <a:schemeClr val="accent1"/>
                </a:solidFill>
                <a:latin typeface="Arial" panose="020B0604020202020204" pitchFamily="34" charset="0"/>
              </a:rPr>
              <a:t>at</a:t>
            </a:r>
            <a:r>
              <a:rPr lang="en-US" altLang="x-none" sz="1800" b="1">
                <a:latin typeface="Arial" panose="020B0604020202020204" pitchFamily="34" charset="0"/>
              </a:rPr>
              <a:t>	reserved for assembler</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2	v0	expression evaluation &amp;</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3	v1	function results</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4	</a:t>
            </a:r>
            <a:r>
              <a:rPr lang="en-US" altLang="x-none" sz="1800" b="1">
                <a:solidFill>
                  <a:srgbClr val="8901F3"/>
                </a:solidFill>
                <a:latin typeface="Arial" panose="020B0604020202020204" pitchFamily="34" charset="0"/>
              </a:rPr>
              <a:t>a0</a:t>
            </a:r>
            <a:r>
              <a:rPr lang="en-US" altLang="x-none" sz="1800" b="1">
                <a:latin typeface="Arial" panose="020B0604020202020204" pitchFamily="34" charset="0"/>
              </a:rPr>
              <a:t>	</a:t>
            </a:r>
            <a:r>
              <a:rPr lang="en-US" altLang="x-none" sz="1800" b="1">
                <a:solidFill>
                  <a:srgbClr val="8901F3"/>
                </a:solidFill>
                <a:latin typeface="Arial" panose="020B0604020202020204" pitchFamily="34" charset="0"/>
              </a:rPr>
              <a:t>arguments</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5	</a:t>
            </a:r>
            <a:r>
              <a:rPr lang="en-US" altLang="x-none" sz="1800" b="1">
                <a:solidFill>
                  <a:srgbClr val="8901F3"/>
                </a:solidFill>
                <a:latin typeface="Arial" panose="020B0604020202020204" pitchFamily="34" charset="0"/>
              </a:rPr>
              <a:t>a1</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6	</a:t>
            </a:r>
            <a:r>
              <a:rPr lang="en-US" altLang="x-none" sz="1800" b="1">
                <a:solidFill>
                  <a:srgbClr val="8901F3"/>
                </a:solidFill>
                <a:latin typeface="Arial" panose="020B0604020202020204" pitchFamily="34" charset="0"/>
              </a:rPr>
              <a:t>a2</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7	</a:t>
            </a:r>
            <a:r>
              <a:rPr lang="en-US" altLang="x-none" sz="1800" b="1">
                <a:solidFill>
                  <a:srgbClr val="8901F3"/>
                </a:solidFill>
                <a:latin typeface="Arial" panose="020B0604020202020204" pitchFamily="34" charset="0"/>
              </a:rPr>
              <a:t>a3</a:t>
            </a:r>
            <a:r>
              <a:rPr lang="en-US" altLang="x-none" sz="1800" b="1">
                <a:latin typeface="Arial" panose="020B0604020202020204" pitchFamily="34" charset="0"/>
              </a:rPr>
              <a:t>	</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8	</a:t>
            </a:r>
            <a:r>
              <a:rPr lang="en-US" altLang="x-none" sz="1800" b="1">
                <a:solidFill>
                  <a:schemeClr val="hlink"/>
                </a:solidFill>
                <a:latin typeface="Arial" panose="020B0604020202020204" pitchFamily="34" charset="0"/>
              </a:rPr>
              <a:t>t0</a:t>
            </a:r>
            <a:r>
              <a:rPr lang="en-US" altLang="x-none" sz="1800" b="1">
                <a:latin typeface="Arial" panose="020B0604020202020204" pitchFamily="34" charset="0"/>
              </a:rPr>
              <a:t>	</a:t>
            </a:r>
            <a:r>
              <a:rPr lang="en-US" altLang="x-none" sz="1800" b="1">
                <a:solidFill>
                  <a:schemeClr val="hlink"/>
                </a:solidFill>
                <a:latin typeface="Arial" panose="020B0604020202020204" pitchFamily="34" charset="0"/>
              </a:rPr>
              <a:t>temporary: caller saves</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 . .		</a:t>
            </a:r>
            <a:r>
              <a:rPr lang="en-US" altLang="x-none" sz="1800" b="1">
                <a:solidFill>
                  <a:srgbClr val="51DC00"/>
                </a:solidFill>
                <a:latin typeface="Arial" panose="020B0604020202020204" pitchFamily="34" charset="0"/>
              </a:rPr>
              <a:t>(callee can clobber)</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15	</a:t>
            </a:r>
            <a:r>
              <a:rPr lang="en-US" altLang="x-none" sz="1800" b="1">
                <a:solidFill>
                  <a:schemeClr val="hlink"/>
                </a:solidFill>
                <a:latin typeface="Arial" panose="020B0604020202020204" pitchFamily="34" charset="0"/>
              </a:rPr>
              <a:t>t7</a:t>
            </a:r>
            <a:endParaRPr lang="en-US" altLang="x-none" sz="1800" b="1">
              <a:solidFill>
                <a:schemeClr val="hlink"/>
              </a:solidFill>
              <a:latin typeface="Arial" panose="020B0604020202020204" pitchFamily="34" charset="0"/>
            </a:endParaRPr>
          </a:p>
        </p:txBody>
      </p:sp>
      <p:sp>
        <p:nvSpPr>
          <p:cNvPr id="12" name="Rectangle 7"/>
          <p:cNvSpPr>
            <a:spLocks noChangeArrowheads="1"/>
          </p:cNvSpPr>
          <p:nvPr/>
        </p:nvSpPr>
        <p:spPr bwMode="auto">
          <a:xfrm>
            <a:off x="4641850" y="1212850"/>
            <a:ext cx="3663950" cy="4506913"/>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075" tIns="46038" rIns="92075" bIns="46038">
            <a:spAutoFit/>
          </a:bodyPr>
          <a:lstStyle>
            <a:lvl1pPr>
              <a:tabLst>
                <a:tab pos="457200" algn="l"/>
              </a:tabLst>
              <a:defRPr sz="2400">
                <a:solidFill>
                  <a:schemeClr val="tx1"/>
                </a:solidFill>
                <a:latin typeface="Times New Roman" panose="02020603050405020304" pitchFamily="18" charset="0"/>
              </a:defRPr>
            </a:lvl1pPr>
            <a:lvl2pPr>
              <a:tabLst>
                <a:tab pos="457200" algn="l"/>
              </a:tabLst>
              <a:defRPr sz="2400">
                <a:solidFill>
                  <a:schemeClr val="tx1"/>
                </a:solidFill>
                <a:latin typeface="Times New Roman" panose="02020603050405020304" pitchFamily="18" charset="0"/>
              </a:defRPr>
            </a:lvl2pPr>
            <a:lvl3pPr>
              <a:tabLst>
                <a:tab pos="457200" algn="l"/>
              </a:tabLst>
              <a:defRPr sz="2400">
                <a:solidFill>
                  <a:schemeClr val="tx1"/>
                </a:solidFill>
                <a:latin typeface="Times New Roman" panose="02020603050405020304" pitchFamily="18" charset="0"/>
              </a:defRPr>
            </a:lvl3pPr>
            <a:lvl4pPr>
              <a:tabLst>
                <a:tab pos="457200" algn="l"/>
              </a:tabLst>
              <a:defRPr sz="2400">
                <a:solidFill>
                  <a:schemeClr val="tx1"/>
                </a:solidFill>
                <a:latin typeface="Times New Roman" panose="02020603050405020304" pitchFamily="18" charset="0"/>
              </a:defRPr>
            </a:lvl4pPr>
            <a:lvl5pPr>
              <a:tabLst>
                <a:tab pos="457200" algn="l"/>
              </a:tabLst>
              <a:defRPr sz="2400">
                <a:solidFill>
                  <a:schemeClr val="tx1"/>
                </a:solidFill>
                <a:latin typeface="Times New Roman" panose="02020603050405020304" pitchFamily="18" charset="0"/>
              </a:defRPr>
            </a:lvl5pPr>
            <a:lvl6pPr eaLnBrk="0" fontAlgn="base" hangingPunct="0">
              <a:spcBef>
                <a:spcPct val="0"/>
              </a:spcBef>
              <a:spcAft>
                <a:spcPct val="0"/>
              </a:spcAft>
              <a:tabLst>
                <a:tab pos="457200" algn="l"/>
              </a:tabLst>
              <a:defRPr sz="2400">
                <a:solidFill>
                  <a:schemeClr val="tx1"/>
                </a:solidFill>
                <a:latin typeface="Times New Roman" panose="02020603050405020304" pitchFamily="18" charset="0"/>
              </a:defRPr>
            </a:lvl6pPr>
            <a:lvl7pPr eaLnBrk="0" fontAlgn="base" hangingPunct="0">
              <a:spcBef>
                <a:spcPct val="0"/>
              </a:spcBef>
              <a:spcAft>
                <a:spcPct val="0"/>
              </a:spcAft>
              <a:tabLst>
                <a:tab pos="457200" algn="l"/>
              </a:tabLst>
              <a:defRPr sz="2400">
                <a:solidFill>
                  <a:schemeClr val="tx1"/>
                </a:solidFill>
                <a:latin typeface="Times New Roman" panose="02020603050405020304" pitchFamily="18" charset="0"/>
              </a:defRPr>
            </a:lvl7pPr>
            <a:lvl8pPr eaLnBrk="0" fontAlgn="base" hangingPunct="0">
              <a:spcBef>
                <a:spcPct val="0"/>
              </a:spcBef>
              <a:spcAft>
                <a:spcPct val="0"/>
              </a:spcAft>
              <a:tabLst>
                <a:tab pos="457200" algn="l"/>
              </a:tabLst>
              <a:defRPr sz="2400">
                <a:solidFill>
                  <a:schemeClr val="tx1"/>
                </a:solidFill>
                <a:latin typeface="Times New Roman" panose="02020603050405020304" pitchFamily="18" charset="0"/>
              </a:defRPr>
            </a:lvl8pPr>
            <a:lvl9pPr eaLnBrk="0" fontAlgn="base" hangingPunct="0">
              <a:spcBef>
                <a:spcPct val="0"/>
              </a:spcBef>
              <a:spcAft>
                <a:spcPct val="0"/>
              </a:spcAft>
              <a:tabLst>
                <a:tab pos="457200" algn="l"/>
              </a:tabLst>
              <a:defRPr sz="2400">
                <a:solidFill>
                  <a:schemeClr val="tx1"/>
                </a:solidFill>
                <a:latin typeface="Times New Roman" panose="02020603050405020304" pitchFamily="18" charset="0"/>
              </a:defRPr>
            </a:lvl9pPr>
          </a:lstStyle>
          <a:p>
            <a:pPr>
              <a:spcBef>
                <a:spcPct val="50000"/>
              </a:spcBef>
            </a:pPr>
            <a:r>
              <a:rPr lang="en-US" altLang="x-none" sz="1800" b="1">
                <a:latin typeface="Arial" panose="020B0604020202020204" pitchFamily="34" charset="0"/>
              </a:rPr>
              <a:t>16	</a:t>
            </a:r>
            <a:r>
              <a:rPr lang="en-US" altLang="x-none" sz="1800" b="1">
                <a:solidFill>
                  <a:srgbClr val="51DC00"/>
                </a:solidFill>
                <a:latin typeface="Arial" panose="020B0604020202020204" pitchFamily="34" charset="0"/>
              </a:rPr>
              <a:t>s0</a:t>
            </a:r>
            <a:r>
              <a:rPr lang="en-US" altLang="x-none" sz="1800" b="1">
                <a:latin typeface="Arial" panose="020B0604020202020204" pitchFamily="34" charset="0"/>
              </a:rPr>
              <a:t>	</a:t>
            </a:r>
            <a:r>
              <a:rPr lang="en-US" altLang="x-none" sz="1800" b="1">
                <a:solidFill>
                  <a:srgbClr val="00FF00"/>
                </a:solidFill>
                <a:latin typeface="Arial" panose="020B0604020202020204" pitchFamily="34" charset="0"/>
              </a:rPr>
              <a:t>callee saves</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 . . </a:t>
            </a:r>
            <a:r>
              <a:rPr lang="en-US" altLang="x-none" sz="1800" b="1">
                <a:solidFill>
                  <a:schemeClr val="hlink"/>
                </a:solidFill>
                <a:latin typeface="Arial" panose="020B0604020202020204" pitchFamily="34" charset="0"/>
              </a:rPr>
              <a:t>(callee must save)</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23	</a:t>
            </a:r>
            <a:r>
              <a:rPr lang="en-US" altLang="x-none" sz="1800" b="1">
                <a:solidFill>
                  <a:srgbClr val="51DC00"/>
                </a:solidFill>
                <a:latin typeface="Arial" panose="020B0604020202020204" pitchFamily="34" charset="0"/>
              </a:rPr>
              <a:t>s7</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24	</a:t>
            </a:r>
            <a:r>
              <a:rPr lang="en-US" altLang="x-none" sz="1800" b="1">
                <a:solidFill>
                  <a:schemeClr val="hlink"/>
                </a:solidFill>
                <a:latin typeface="Arial" panose="020B0604020202020204" pitchFamily="34" charset="0"/>
              </a:rPr>
              <a:t>t8</a:t>
            </a:r>
            <a:r>
              <a:rPr lang="en-US" altLang="x-none" sz="1800" b="1">
                <a:latin typeface="Arial" panose="020B0604020202020204" pitchFamily="34" charset="0"/>
              </a:rPr>
              <a:t>	 </a:t>
            </a:r>
            <a:r>
              <a:rPr lang="en-US" altLang="x-none" sz="1800" b="1">
                <a:solidFill>
                  <a:schemeClr val="hlink"/>
                </a:solidFill>
                <a:latin typeface="Arial" panose="020B0604020202020204" pitchFamily="34" charset="0"/>
              </a:rPr>
              <a:t>temporary (cont’d)</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25	</a:t>
            </a:r>
            <a:r>
              <a:rPr lang="en-US" altLang="x-none" sz="1800" b="1">
                <a:solidFill>
                  <a:schemeClr val="hlink"/>
                </a:solidFill>
                <a:latin typeface="Arial" panose="020B0604020202020204" pitchFamily="34" charset="0"/>
              </a:rPr>
              <a:t>t9</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26	</a:t>
            </a:r>
            <a:r>
              <a:rPr lang="en-US" altLang="x-none" sz="1800" b="1">
                <a:solidFill>
                  <a:schemeClr val="accent1"/>
                </a:solidFill>
                <a:latin typeface="Arial" panose="020B0604020202020204" pitchFamily="34" charset="0"/>
              </a:rPr>
              <a:t>k0</a:t>
            </a:r>
            <a:r>
              <a:rPr lang="en-US" altLang="x-none" sz="1800" b="1">
                <a:latin typeface="Arial" panose="020B0604020202020204" pitchFamily="34" charset="0"/>
              </a:rPr>
              <a:t>	reserved for OS kernel</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27	</a:t>
            </a:r>
            <a:r>
              <a:rPr lang="en-US" altLang="x-none" sz="1800" b="1">
                <a:solidFill>
                  <a:schemeClr val="accent1"/>
                </a:solidFill>
                <a:latin typeface="Arial" panose="020B0604020202020204" pitchFamily="34" charset="0"/>
              </a:rPr>
              <a:t>k1</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28	gp	Pointer to global area</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29	sp	Stack pointer</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30	fp	frame pointer</a:t>
            </a:r>
            <a:endParaRPr lang="en-US" altLang="x-none" sz="1800" b="1">
              <a:latin typeface="Arial" panose="020B0604020202020204" pitchFamily="34" charset="0"/>
            </a:endParaRPr>
          </a:p>
          <a:p>
            <a:pPr>
              <a:spcBef>
                <a:spcPct val="50000"/>
              </a:spcBef>
            </a:pPr>
            <a:r>
              <a:rPr lang="en-US" altLang="x-none" sz="1800" b="1">
                <a:latin typeface="Arial" panose="020B0604020202020204" pitchFamily="34" charset="0"/>
              </a:rPr>
              <a:t>31	</a:t>
            </a:r>
            <a:r>
              <a:rPr lang="en-US" altLang="x-none" sz="1800" b="1">
                <a:solidFill>
                  <a:schemeClr val="accent1"/>
                </a:solidFill>
                <a:latin typeface="Arial" panose="020B0604020202020204" pitchFamily="34" charset="0"/>
              </a:rPr>
              <a:t>ra</a:t>
            </a:r>
            <a:r>
              <a:rPr lang="en-US" altLang="x-none" sz="1800" b="1">
                <a:latin typeface="Arial" panose="020B0604020202020204" pitchFamily="34" charset="0"/>
              </a:rPr>
              <a:t>	Return Address (HW)</a:t>
            </a:r>
            <a:endParaRPr lang="en-US" altLang="x-none" sz="1800" b="1">
              <a:latin typeface="Arial" panose="020B0604020202020204" pitchFamily="34" charset="0"/>
            </a:endParaRPr>
          </a:p>
        </p:txBody>
      </p:sp>
      <p:sp>
        <p:nvSpPr>
          <p:cNvPr id="13" name="Rectangle 8"/>
          <p:cNvSpPr>
            <a:spLocks noChangeArrowheads="1"/>
          </p:cNvSpPr>
          <p:nvPr/>
        </p:nvSpPr>
        <p:spPr bwMode="auto">
          <a:xfrm>
            <a:off x="622300" y="2908300"/>
            <a:ext cx="3327400" cy="1498600"/>
          </a:xfrm>
          <a:prstGeom prst="rect">
            <a:avLst/>
          </a:prstGeom>
          <a:noFill/>
          <a:ln w="25400">
            <a:solidFill>
              <a:srgbClr val="8901F3"/>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4" name="Rectangle 9"/>
          <p:cNvSpPr>
            <a:spLocks noChangeArrowheads="1"/>
          </p:cNvSpPr>
          <p:nvPr/>
        </p:nvSpPr>
        <p:spPr bwMode="auto">
          <a:xfrm>
            <a:off x="622300" y="4508500"/>
            <a:ext cx="3632200" cy="1193800"/>
          </a:xfrm>
          <a:prstGeom prst="rect">
            <a:avLst/>
          </a:prstGeom>
          <a:noFill/>
          <a:ln w="25400">
            <a:solidFill>
              <a:schemeClr val="hlink"/>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5" name="Rectangle 10"/>
          <p:cNvSpPr>
            <a:spLocks noChangeArrowheads="1"/>
          </p:cNvSpPr>
          <p:nvPr/>
        </p:nvSpPr>
        <p:spPr bwMode="auto">
          <a:xfrm>
            <a:off x="4660900" y="1231900"/>
            <a:ext cx="3632200" cy="1117600"/>
          </a:xfrm>
          <a:prstGeom prst="rect">
            <a:avLst/>
          </a:prstGeom>
          <a:noFill/>
          <a:ln w="25400">
            <a:solidFill>
              <a:srgbClr val="00FF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6" name="Rectangle 11"/>
          <p:cNvSpPr>
            <a:spLocks noChangeArrowheads="1"/>
          </p:cNvSpPr>
          <p:nvPr/>
        </p:nvSpPr>
        <p:spPr bwMode="auto">
          <a:xfrm>
            <a:off x="4660900" y="2451100"/>
            <a:ext cx="3251200" cy="736600"/>
          </a:xfrm>
          <a:prstGeom prst="rect">
            <a:avLst/>
          </a:prstGeom>
          <a:noFill/>
          <a:ln w="25400">
            <a:solidFill>
              <a:schemeClr val="hlink"/>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7" name="Rectangle 12"/>
          <p:cNvSpPr>
            <a:spLocks noChangeArrowheads="1"/>
          </p:cNvSpPr>
          <p:nvPr/>
        </p:nvSpPr>
        <p:spPr bwMode="auto">
          <a:xfrm>
            <a:off x="622300" y="2070100"/>
            <a:ext cx="3632200" cy="736600"/>
          </a:xfrm>
          <a:prstGeom prst="rect">
            <a:avLst/>
          </a:prstGeom>
          <a:noFill/>
          <a:ln w="25400">
            <a:solidFill>
              <a:schemeClr val="bg2"/>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8" name="Rectangle 13"/>
          <p:cNvSpPr>
            <a:spLocks noChangeArrowheads="1"/>
          </p:cNvSpPr>
          <p:nvPr/>
        </p:nvSpPr>
        <p:spPr bwMode="auto">
          <a:xfrm>
            <a:off x="4660900" y="4127500"/>
            <a:ext cx="3403600" cy="1117600"/>
          </a:xfrm>
          <a:prstGeom prst="rect">
            <a:avLst/>
          </a:prstGeom>
          <a:noFill/>
          <a:ln w="25400">
            <a:solidFill>
              <a:schemeClr val="bg2"/>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x-none" dirty="0"/>
              <a:t>MIPS / GCC Calling Conventions</a:t>
            </a:r>
            <a:endParaRPr lang="en-US" dirty="0"/>
          </a:p>
        </p:txBody>
      </p:sp>
      <p:sp>
        <p:nvSpPr>
          <p:cNvPr id="7" name="Content Placeholder 6"/>
          <p:cNvSpPr>
            <a:spLocks noGrp="1"/>
          </p:cNvSpPr>
          <p:nvPr>
            <p:ph sz="quarter" idx="13"/>
          </p:nvPr>
        </p:nvSpPr>
        <p:spPr/>
        <p:txBody>
          <a:bodyPr/>
          <a:lstStyle/>
          <a:p>
            <a:r>
              <a:rPr lang="en-US" dirty="0"/>
              <a:t>4.3</a:t>
            </a:r>
            <a:endParaRPr lang="en-US" dirty="0"/>
          </a:p>
        </p:txBody>
      </p:sp>
      <p:sp>
        <p:nvSpPr>
          <p:cNvPr id="8" name="Rectangle 3"/>
          <p:cNvSpPr>
            <a:spLocks noChangeArrowheads="1"/>
          </p:cNvSpPr>
          <p:nvPr/>
        </p:nvSpPr>
        <p:spPr bwMode="auto">
          <a:xfrm>
            <a:off x="6026150" y="1003300"/>
            <a:ext cx="977900" cy="9017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9" name="Rectangle 4"/>
          <p:cNvSpPr>
            <a:spLocks noChangeArrowheads="1"/>
          </p:cNvSpPr>
          <p:nvPr/>
        </p:nvSpPr>
        <p:spPr bwMode="auto">
          <a:xfrm>
            <a:off x="4730750" y="1003300"/>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0" name="Rectangle 5"/>
          <p:cNvSpPr>
            <a:spLocks noChangeArrowheads="1"/>
          </p:cNvSpPr>
          <p:nvPr/>
        </p:nvSpPr>
        <p:spPr bwMode="auto">
          <a:xfrm>
            <a:off x="4811713" y="1098550"/>
            <a:ext cx="419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FP</a:t>
            </a:r>
            <a:endParaRPr lang="en-US" altLang="x-none" sz="1800" b="1">
              <a:solidFill>
                <a:schemeClr val="tx1"/>
              </a:solidFill>
              <a:latin typeface="Arial" panose="020B0604020202020204" pitchFamily="34" charset="0"/>
            </a:endParaRPr>
          </a:p>
        </p:txBody>
      </p:sp>
      <p:sp>
        <p:nvSpPr>
          <p:cNvPr id="11" name="Line 6"/>
          <p:cNvSpPr>
            <a:spLocks noChangeShapeType="1"/>
          </p:cNvSpPr>
          <p:nvPr/>
        </p:nvSpPr>
        <p:spPr bwMode="auto">
          <a:xfrm>
            <a:off x="5410200" y="1225550"/>
            <a:ext cx="533400" cy="2286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2" name="Rectangle 7"/>
          <p:cNvSpPr>
            <a:spLocks noChangeArrowheads="1"/>
          </p:cNvSpPr>
          <p:nvPr/>
        </p:nvSpPr>
        <p:spPr bwMode="auto">
          <a:xfrm>
            <a:off x="4730750" y="1384300"/>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3" name="Rectangle 8"/>
          <p:cNvSpPr>
            <a:spLocks noChangeArrowheads="1"/>
          </p:cNvSpPr>
          <p:nvPr/>
        </p:nvSpPr>
        <p:spPr bwMode="auto">
          <a:xfrm>
            <a:off x="4811713" y="1479550"/>
            <a:ext cx="4318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SP</a:t>
            </a:r>
            <a:endParaRPr lang="en-US" altLang="x-none" sz="1800" b="1">
              <a:solidFill>
                <a:schemeClr val="tx1"/>
              </a:solidFill>
              <a:latin typeface="Arial" panose="020B0604020202020204" pitchFamily="34" charset="0"/>
            </a:endParaRPr>
          </a:p>
        </p:txBody>
      </p:sp>
      <p:sp>
        <p:nvSpPr>
          <p:cNvPr id="14" name="Line 9"/>
          <p:cNvSpPr>
            <a:spLocks noChangeShapeType="1"/>
          </p:cNvSpPr>
          <p:nvPr/>
        </p:nvSpPr>
        <p:spPr bwMode="auto">
          <a:xfrm>
            <a:off x="5410200" y="1682750"/>
            <a:ext cx="533400" cy="1524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5" name="Rectangle 10"/>
          <p:cNvSpPr txBox="1">
            <a:spLocks noChangeArrowheads="1"/>
          </p:cNvSpPr>
          <p:nvPr/>
        </p:nvSpPr>
        <p:spPr bwMode="auto">
          <a:xfrm>
            <a:off x="438150" y="1149350"/>
            <a:ext cx="8191500" cy="4832350"/>
          </a:xfrm>
          <a:prstGeom prst="rect">
            <a:avLst/>
          </a:prstGeom>
          <a:noFill/>
          <a:ln>
            <a:noFill/>
          </a:ln>
        </p:spPr>
        <p:txBody>
          <a:bodyPr vert="horz" wrap="square" lIns="91440" tIns="45720" rIns="91440" bIns="45720" numCol="1" anchor="t" anchorCtr="0" compatLnSpc="1">
            <a:normAutofit fontScale="92500" lnSpcReduction="10000"/>
          </a:bodyPr>
          <a:lstStyle>
            <a:lvl1pPr marL="342900" indent="-342900" algn="l" rtl="0" eaLnBrk="0" fontAlgn="base" hangingPunct="0">
              <a:lnSpc>
                <a:spcPct val="125000"/>
              </a:lnSpc>
              <a:spcBef>
                <a:spcPct val="20000"/>
              </a:spcBef>
              <a:spcAft>
                <a:spcPct val="0"/>
              </a:spcAft>
              <a:buClr>
                <a:srgbClr val="FF0000"/>
              </a:buClr>
              <a:buSzPct val="75000"/>
              <a:buBlip>
                <a:blip r:embed="rId1"/>
              </a:buBlip>
              <a:defRPr sz="320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742950" indent="-285750" algn="l" rtl="0" eaLnBrk="0" fontAlgn="base" hangingPunct="0">
              <a:lnSpc>
                <a:spcPct val="125000"/>
              </a:lnSpc>
              <a:spcBef>
                <a:spcPct val="20000"/>
              </a:spcBef>
              <a:spcAft>
                <a:spcPct val="0"/>
              </a:spcAft>
              <a:buClr>
                <a:srgbClr val="2003F3"/>
              </a:buClr>
              <a:buSzPct val="75000"/>
              <a:buFont typeface="Wingdings" panose="05000000000000000000" charset="0"/>
              <a:buChar char="Ø"/>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rtl="0" eaLnBrk="0" fontAlgn="base" hangingPunct="0">
              <a:lnSpc>
                <a:spcPct val="125000"/>
              </a:lnSpc>
              <a:spcBef>
                <a:spcPct val="20000"/>
              </a:spcBef>
              <a:spcAft>
                <a:spcPct val="0"/>
              </a:spcAft>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0" fontAlgn="base" hangingPunct="0">
              <a:lnSpc>
                <a:spcPct val="125000"/>
              </a:lnSpc>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rtl="0" eaLnBrk="0" fontAlgn="base" hangingPunct="0">
              <a:lnSpc>
                <a:spcPct val="125000"/>
              </a:lnSpc>
              <a:spcBef>
                <a:spcPct val="20000"/>
              </a:spcBef>
              <a:spcAft>
                <a:spcPct val="0"/>
              </a:spcAft>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fact:</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addiu</a:t>
            </a: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sp</a:t>
            </a: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sp</a:t>
            </a:r>
            <a:r>
              <a:rPr lang="en-US" altLang="x-none" sz="2000" dirty="0">
                <a:latin typeface="Abadi MT Condensed Light" charset="0"/>
                <a:ea typeface="Abadi MT Condensed Light" charset="0"/>
                <a:cs typeface="Abadi MT Condensed Light" charset="0"/>
              </a:rPr>
              <a:t>, -32</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sw</a:t>
            </a: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ra</a:t>
            </a:r>
            <a:r>
              <a:rPr lang="en-US" altLang="x-none" sz="2000" dirty="0">
                <a:latin typeface="Abadi MT Condensed Light" charset="0"/>
                <a:ea typeface="Abadi MT Condensed Light" charset="0"/>
                <a:cs typeface="Abadi MT Condensed Light" charset="0"/>
              </a:rPr>
              <a:t>, 20($</a:t>
            </a:r>
            <a:r>
              <a:rPr lang="en-US" altLang="x-none" sz="2000" dirty="0" err="1">
                <a:latin typeface="Abadi MT Condensed Light" charset="0"/>
                <a:ea typeface="Abadi MT Condensed Light" charset="0"/>
                <a:cs typeface="Abadi MT Condensed Light" charset="0"/>
              </a:rPr>
              <a:t>sp</a:t>
            </a:r>
            <a:r>
              <a:rPr lang="en-US" altLang="x-none" sz="2000" dirty="0">
                <a:latin typeface="Abadi MT Condensed Light" charset="0"/>
                <a:ea typeface="Abadi MT Condensed Light" charset="0"/>
                <a:cs typeface="Abadi MT Condensed Light" charset="0"/>
              </a:rPr>
              <a:t>)</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sw</a:t>
            </a: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fp</a:t>
            </a:r>
            <a:r>
              <a:rPr lang="en-US" altLang="x-none" sz="2000" dirty="0">
                <a:latin typeface="Abadi MT Condensed Light" charset="0"/>
                <a:ea typeface="Abadi MT Condensed Light" charset="0"/>
                <a:cs typeface="Abadi MT Condensed Light" charset="0"/>
              </a:rPr>
              <a:t>, 16($</a:t>
            </a:r>
            <a:r>
              <a:rPr lang="en-US" altLang="x-none" sz="2000" dirty="0" err="1">
                <a:latin typeface="Abadi MT Condensed Light" charset="0"/>
                <a:ea typeface="Abadi MT Condensed Light" charset="0"/>
                <a:cs typeface="Abadi MT Condensed Light" charset="0"/>
              </a:rPr>
              <a:t>sp</a:t>
            </a:r>
            <a:r>
              <a:rPr lang="en-US" altLang="x-none" sz="2000" dirty="0">
                <a:latin typeface="Abadi MT Condensed Light" charset="0"/>
                <a:ea typeface="Abadi MT Condensed Light" charset="0"/>
                <a:cs typeface="Abadi MT Condensed Light" charset="0"/>
              </a:rPr>
              <a:t>)</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addiu</a:t>
            </a: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fp</a:t>
            </a: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sp</a:t>
            </a:r>
            <a:r>
              <a:rPr lang="en-US" altLang="x-none" sz="2000" dirty="0">
                <a:latin typeface="Abadi MT Condensed Light" charset="0"/>
                <a:ea typeface="Abadi MT Condensed Light" charset="0"/>
                <a:cs typeface="Abadi MT Condensed Light" charset="0"/>
              </a:rPr>
              <a:t>, 32</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 .</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sw</a:t>
            </a:r>
            <a:r>
              <a:rPr lang="en-US" altLang="x-none" sz="2000" dirty="0">
                <a:latin typeface="Abadi MT Condensed Light" charset="0"/>
                <a:ea typeface="Abadi MT Condensed Light" charset="0"/>
                <a:cs typeface="Abadi MT Condensed Light" charset="0"/>
              </a:rPr>
              <a:t>	$a0, 0($</a:t>
            </a:r>
            <a:r>
              <a:rPr lang="en-US" altLang="x-none" sz="2000" dirty="0" err="1">
                <a:latin typeface="Abadi MT Condensed Light" charset="0"/>
                <a:ea typeface="Abadi MT Condensed Light" charset="0"/>
                <a:cs typeface="Abadi MT Condensed Light" charset="0"/>
              </a:rPr>
              <a:t>fp</a:t>
            </a:r>
            <a:r>
              <a:rPr lang="en-US" altLang="x-none" sz="2000" dirty="0">
                <a:latin typeface="Abadi MT Condensed Light" charset="0"/>
                <a:ea typeface="Abadi MT Condensed Light" charset="0"/>
                <a:cs typeface="Abadi MT Condensed Light" charset="0"/>
              </a:rPr>
              <a:t>)</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lw</a:t>
            </a:r>
            <a:r>
              <a:rPr lang="en-US" altLang="x-none" sz="2000" dirty="0">
                <a:latin typeface="Abadi MT Condensed Light" charset="0"/>
                <a:ea typeface="Abadi MT Condensed Light" charset="0"/>
                <a:cs typeface="Abadi MT Condensed Light" charset="0"/>
              </a:rPr>
              <a:t>	$31, 20($</a:t>
            </a:r>
            <a:r>
              <a:rPr lang="en-US" altLang="x-none" sz="2000" dirty="0" err="1">
                <a:latin typeface="Abadi MT Condensed Light" charset="0"/>
                <a:ea typeface="Abadi MT Condensed Light" charset="0"/>
                <a:cs typeface="Abadi MT Condensed Light" charset="0"/>
              </a:rPr>
              <a:t>sp</a:t>
            </a:r>
            <a:r>
              <a:rPr lang="en-US" altLang="x-none" sz="2000" dirty="0">
                <a:latin typeface="Abadi MT Condensed Light" charset="0"/>
                <a:ea typeface="Abadi MT Condensed Light" charset="0"/>
                <a:cs typeface="Abadi MT Condensed Light" charset="0"/>
              </a:rPr>
              <a:t>)</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lw</a:t>
            </a: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fp</a:t>
            </a:r>
            <a:r>
              <a:rPr lang="en-US" altLang="x-none" sz="2000" dirty="0">
                <a:latin typeface="Abadi MT Condensed Light" charset="0"/>
                <a:ea typeface="Abadi MT Condensed Light" charset="0"/>
                <a:cs typeface="Abadi MT Condensed Light" charset="0"/>
              </a:rPr>
              <a:t>, 16($</a:t>
            </a:r>
            <a:r>
              <a:rPr lang="en-US" altLang="x-none" sz="2000" dirty="0" err="1">
                <a:latin typeface="Abadi MT Condensed Light" charset="0"/>
                <a:ea typeface="Abadi MT Condensed Light" charset="0"/>
                <a:cs typeface="Abadi MT Condensed Light" charset="0"/>
              </a:rPr>
              <a:t>sp</a:t>
            </a:r>
            <a:r>
              <a:rPr lang="en-US" altLang="x-none" sz="2000" dirty="0">
                <a:latin typeface="Abadi MT Condensed Light" charset="0"/>
                <a:ea typeface="Abadi MT Condensed Light" charset="0"/>
                <a:cs typeface="Abadi MT Condensed Light" charset="0"/>
              </a:rPr>
              <a:t>)</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addiu</a:t>
            </a: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sp</a:t>
            </a: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sp</a:t>
            </a:r>
            <a:r>
              <a:rPr lang="en-US" altLang="x-none" sz="2000" dirty="0">
                <a:latin typeface="Abadi MT Condensed Light" charset="0"/>
                <a:ea typeface="Abadi MT Condensed Light" charset="0"/>
                <a:cs typeface="Abadi MT Condensed Light" charset="0"/>
              </a:rPr>
              <a:t>, 32</a:t>
            </a:r>
            <a:endParaRPr lang="en-US" altLang="x-none" sz="2000" dirty="0">
              <a:latin typeface="Abadi MT Condensed Light" charset="0"/>
              <a:ea typeface="Abadi MT Condensed Light" charset="0"/>
              <a:cs typeface="Abadi MT Condensed Light" charset="0"/>
            </a:endParaRPr>
          </a:p>
          <a:p>
            <a:pPr>
              <a:buFont typeface="Wingdings" panose="05000000000000000000" pitchFamily="2" charset="2"/>
              <a:buNone/>
            </a:pPr>
            <a:r>
              <a:rPr lang="en-US" altLang="x-none" sz="2000" dirty="0">
                <a:latin typeface="Abadi MT Condensed Light" charset="0"/>
                <a:ea typeface="Abadi MT Condensed Light" charset="0"/>
                <a:cs typeface="Abadi MT Condensed Light" charset="0"/>
              </a:rPr>
              <a:t>	</a:t>
            </a:r>
            <a:r>
              <a:rPr lang="en-US" altLang="x-none" sz="2000" dirty="0" err="1">
                <a:latin typeface="Abadi MT Condensed Light" charset="0"/>
                <a:ea typeface="Abadi MT Condensed Light" charset="0"/>
                <a:cs typeface="Abadi MT Condensed Light" charset="0"/>
              </a:rPr>
              <a:t>jr</a:t>
            </a:r>
            <a:r>
              <a:rPr lang="en-US" altLang="x-none" sz="2000" dirty="0">
                <a:latin typeface="Abadi MT Condensed Light" charset="0"/>
                <a:ea typeface="Abadi MT Condensed Light" charset="0"/>
                <a:cs typeface="Abadi MT Condensed Light" charset="0"/>
              </a:rPr>
              <a:t>	$31</a:t>
            </a:r>
            <a:endParaRPr lang="en-US" altLang="x-none" sz="2000" dirty="0">
              <a:latin typeface="Abadi MT Condensed Light" charset="0"/>
              <a:ea typeface="Abadi MT Condensed Light" charset="0"/>
              <a:cs typeface="Abadi MT Condensed Light" charset="0"/>
            </a:endParaRPr>
          </a:p>
        </p:txBody>
      </p:sp>
      <p:sp>
        <p:nvSpPr>
          <p:cNvPr id="16" name="Rectangle 11"/>
          <p:cNvSpPr>
            <a:spLocks noChangeArrowheads="1"/>
          </p:cNvSpPr>
          <p:nvPr/>
        </p:nvSpPr>
        <p:spPr bwMode="auto">
          <a:xfrm>
            <a:off x="6026150" y="2222500"/>
            <a:ext cx="977900" cy="9017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7" name="Line 12"/>
          <p:cNvSpPr>
            <a:spLocks noChangeShapeType="1"/>
          </p:cNvSpPr>
          <p:nvPr/>
        </p:nvSpPr>
        <p:spPr bwMode="auto">
          <a:xfrm>
            <a:off x="5410200" y="2444750"/>
            <a:ext cx="533400" cy="2286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8" name="Line 13"/>
          <p:cNvSpPr>
            <a:spLocks noChangeShapeType="1"/>
          </p:cNvSpPr>
          <p:nvPr/>
        </p:nvSpPr>
        <p:spPr bwMode="auto">
          <a:xfrm>
            <a:off x="5410200" y="2901950"/>
            <a:ext cx="609600" cy="12192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19" name="Rectangle 14"/>
          <p:cNvSpPr>
            <a:spLocks noChangeArrowheads="1"/>
          </p:cNvSpPr>
          <p:nvPr/>
        </p:nvSpPr>
        <p:spPr bwMode="auto">
          <a:xfrm>
            <a:off x="6026150" y="3136900"/>
            <a:ext cx="977900" cy="9779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0" name="Rectangle 15"/>
          <p:cNvSpPr>
            <a:spLocks noChangeArrowheads="1"/>
          </p:cNvSpPr>
          <p:nvPr/>
        </p:nvSpPr>
        <p:spPr bwMode="auto">
          <a:xfrm>
            <a:off x="6183313" y="3308350"/>
            <a:ext cx="3429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ra</a:t>
            </a:r>
            <a:endParaRPr lang="en-US" altLang="x-none" sz="1800" b="1">
              <a:solidFill>
                <a:schemeClr val="tx1"/>
              </a:solidFill>
              <a:latin typeface="Arial" panose="020B0604020202020204" pitchFamily="34" charset="0"/>
            </a:endParaRPr>
          </a:p>
        </p:txBody>
      </p:sp>
      <p:sp>
        <p:nvSpPr>
          <p:cNvPr id="21" name="Rectangle 16"/>
          <p:cNvSpPr>
            <a:spLocks noChangeArrowheads="1"/>
          </p:cNvSpPr>
          <p:nvPr/>
        </p:nvSpPr>
        <p:spPr bwMode="auto">
          <a:xfrm>
            <a:off x="6108700" y="3536950"/>
            <a:ext cx="8255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old FP</a:t>
            </a:r>
            <a:endParaRPr lang="en-US" altLang="x-none" sz="1800" b="1">
              <a:solidFill>
                <a:schemeClr val="tx1"/>
              </a:solidFill>
              <a:latin typeface="Arial" panose="020B0604020202020204" pitchFamily="34" charset="0"/>
            </a:endParaRPr>
          </a:p>
        </p:txBody>
      </p:sp>
      <p:sp>
        <p:nvSpPr>
          <p:cNvPr id="22" name="Rectangle 17"/>
          <p:cNvSpPr>
            <a:spLocks noChangeArrowheads="1"/>
          </p:cNvSpPr>
          <p:nvPr/>
        </p:nvSpPr>
        <p:spPr bwMode="auto">
          <a:xfrm>
            <a:off x="6026150" y="4279900"/>
            <a:ext cx="977900" cy="9017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3" name="Line 18"/>
          <p:cNvSpPr>
            <a:spLocks noChangeShapeType="1"/>
          </p:cNvSpPr>
          <p:nvPr/>
        </p:nvSpPr>
        <p:spPr bwMode="auto">
          <a:xfrm>
            <a:off x="5410200" y="4502150"/>
            <a:ext cx="533400" cy="11430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4" name="Line 19"/>
          <p:cNvSpPr>
            <a:spLocks noChangeShapeType="1"/>
          </p:cNvSpPr>
          <p:nvPr/>
        </p:nvSpPr>
        <p:spPr bwMode="auto">
          <a:xfrm>
            <a:off x="5410200" y="4959350"/>
            <a:ext cx="609600" cy="11430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5" name="Rectangle 20"/>
          <p:cNvSpPr>
            <a:spLocks noChangeArrowheads="1"/>
          </p:cNvSpPr>
          <p:nvPr/>
        </p:nvSpPr>
        <p:spPr bwMode="auto">
          <a:xfrm>
            <a:off x="6026150" y="5194300"/>
            <a:ext cx="977900" cy="9779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6" name="Rectangle 21"/>
          <p:cNvSpPr>
            <a:spLocks noChangeArrowheads="1"/>
          </p:cNvSpPr>
          <p:nvPr/>
        </p:nvSpPr>
        <p:spPr bwMode="auto">
          <a:xfrm>
            <a:off x="6108700" y="5365750"/>
            <a:ext cx="3429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ra</a:t>
            </a:r>
            <a:endParaRPr lang="en-US" altLang="x-none" sz="1800" b="1">
              <a:solidFill>
                <a:schemeClr val="tx1"/>
              </a:solidFill>
              <a:latin typeface="Arial" panose="020B0604020202020204" pitchFamily="34" charset="0"/>
            </a:endParaRPr>
          </a:p>
        </p:txBody>
      </p:sp>
      <p:sp>
        <p:nvSpPr>
          <p:cNvPr id="27" name="Rectangle 22"/>
          <p:cNvSpPr>
            <a:spLocks noChangeArrowheads="1"/>
          </p:cNvSpPr>
          <p:nvPr/>
        </p:nvSpPr>
        <p:spPr bwMode="auto">
          <a:xfrm>
            <a:off x="6108700" y="5594350"/>
            <a:ext cx="8255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old FP</a:t>
            </a:r>
            <a:endParaRPr lang="en-US" altLang="x-none" sz="1800" b="1">
              <a:solidFill>
                <a:schemeClr val="tx1"/>
              </a:solidFill>
              <a:latin typeface="Arial" panose="020B0604020202020204" pitchFamily="34" charset="0"/>
            </a:endParaRPr>
          </a:p>
        </p:txBody>
      </p:sp>
      <p:sp>
        <p:nvSpPr>
          <p:cNvPr id="28" name="Rectangle 23"/>
          <p:cNvSpPr>
            <a:spLocks noChangeArrowheads="1"/>
          </p:cNvSpPr>
          <p:nvPr/>
        </p:nvSpPr>
        <p:spPr bwMode="auto">
          <a:xfrm>
            <a:off x="4730750" y="1765300"/>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29" name="Rectangle 24"/>
          <p:cNvSpPr>
            <a:spLocks noChangeArrowheads="1"/>
          </p:cNvSpPr>
          <p:nvPr/>
        </p:nvSpPr>
        <p:spPr bwMode="auto">
          <a:xfrm>
            <a:off x="4811713" y="1784350"/>
            <a:ext cx="3429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ra</a:t>
            </a:r>
            <a:endParaRPr lang="en-US" altLang="x-none" sz="1800" b="1">
              <a:solidFill>
                <a:schemeClr val="tx1"/>
              </a:solidFill>
              <a:latin typeface="Arial" panose="020B0604020202020204" pitchFamily="34" charset="0"/>
            </a:endParaRPr>
          </a:p>
        </p:txBody>
      </p:sp>
      <p:sp>
        <p:nvSpPr>
          <p:cNvPr id="30" name="Rectangle 25"/>
          <p:cNvSpPr>
            <a:spLocks noChangeArrowheads="1"/>
          </p:cNvSpPr>
          <p:nvPr/>
        </p:nvSpPr>
        <p:spPr bwMode="auto">
          <a:xfrm>
            <a:off x="4730750" y="2298700"/>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1" name="Rectangle 26"/>
          <p:cNvSpPr>
            <a:spLocks noChangeArrowheads="1"/>
          </p:cNvSpPr>
          <p:nvPr/>
        </p:nvSpPr>
        <p:spPr bwMode="auto">
          <a:xfrm>
            <a:off x="4811713" y="2393950"/>
            <a:ext cx="419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FP</a:t>
            </a:r>
            <a:endParaRPr lang="en-US" altLang="x-none" sz="1800" b="1">
              <a:solidFill>
                <a:schemeClr val="tx1"/>
              </a:solidFill>
              <a:latin typeface="Arial" panose="020B0604020202020204" pitchFamily="34" charset="0"/>
            </a:endParaRPr>
          </a:p>
        </p:txBody>
      </p:sp>
      <p:sp>
        <p:nvSpPr>
          <p:cNvPr id="32" name="Rectangle 27"/>
          <p:cNvSpPr>
            <a:spLocks noChangeArrowheads="1"/>
          </p:cNvSpPr>
          <p:nvPr/>
        </p:nvSpPr>
        <p:spPr bwMode="auto">
          <a:xfrm>
            <a:off x="4730750" y="2679700"/>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3" name="Rectangle 28"/>
          <p:cNvSpPr>
            <a:spLocks noChangeArrowheads="1"/>
          </p:cNvSpPr>
          <p:nvPr/>
        </p:nvSpPr>
        <p:spPr bwMode="auto">
          <a:xfrm>
            <a:off x="4811713" y="2774950"/>
            <a:ext cx="4318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SP</a:t>
            </a:r>
            <a:endParaRPr lang="en-US" altLang="x-none" sz="1800" b="1">
              <a:solidFill>
                <a:schemeClr val="tx1"/>
              </a:solidFill>
              <a:latin typeface="Arial" panose="020B0604020202020204" pitchFamily="34" charset="0"/>
            </a:endParaRPr>
          </a:p>
        </p:txBody>
      </p:sp>
      <p:sp>
        <p:nvSpPr>
          <p:cNvPr id="34" name="Rectangle 29"/>
          <p:cNvSpPr>
            <a:spLocks noChangeArrowheads="1"/>
          </p:cNvSpPr>
          <p:nvPr/>
        </p:nvSpPr>
        <p:spPr bwMode="auto">
          <a:xfrm>
            <a:off x="4730750" y="3060700"/>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5" name="Rectangle 30"/>
          <p:cNvSpPr>
            <a:spLocks noChangeArrowheads="1"/>
          </p:cNvSpPr>
          <p:nvPr/>
        </p:nvSpPr>
        <p:spPr bwMode="auto">
          <a:xfrm>
            <a:off x="4811713" y="3079750"/>
            <a:ext cx="3429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ra</a:t>
            </a:r>
            <a:endParaRPr lang="en-US" altLang="x-none" sz="1800" b="1">
              <a:solidFill>
                <a:schemeClr val="tx1"/>
              </a:solidFill>
              <a:latin typeface="Arial" panose="020B0604020202020204" pitchFamily="34" charset="0"/>
            </a:endParaRPr>
          </a:p>
        </p:txBody>
      </p:sp>
      <p:sp>
        <p:nvSpPr>
          <p:cNvPr id="36" name="Rectangle 31"/>
          <p:cNvSpPr>
            <a:spLocks noChangeArrowheads="1"/>
          </p:cNvSpPr>
          <p:nvPr/>
        </p:nvSpPr>
        <p:spPr bwMode="auto">
          <a:xfrm>
            <a:off x="4730750" y="4356100"/>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7" name="Rectangle 32"/>
          <p:cNvSpPr>
            <a:spLocks noChangeArrowheads="1"/>
          </p:cNvSpPr>
          <p:nvPr/>
        </p:nvSpPr>
        <p:spPr bwMode="auto">
          <a:xfrm>
            <a:off x="4813300" y="4451350"/>
            <a:ext cx="4191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FP</a:t>
            </a:r>
            <a:endParaRPr lang="en-US" altLang="x-none" sz="1800" b="1">
              <a:solidFill>
                <a:schemeClr val="tx1"/>
              </a:solidFill>
              <a:latin typeface="Arial" panose="020B0604020202020204" pitchFamily="34" charset="0"/>
            </a:endParaRPr>
          </a:p>
        </p:txBody>
      </p:sp>
      <p:sp>
        <p:nvSpPr>
          <p:cNvPr id="38" name="Rectangle 33"/>
          <p:cNvSpPr>
            <a:spLocks noChangeArrowheads="1"/>
          </p:cNvSpPr>
          <p:nvPr/>
        </p:nvSpPr>
        <p:spPr bwMode="auto">
          <a:xfrm>
            <a:off x="4730750" y="4737100"/>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39" name="Rectangle 34"/>
          <p:cNvSpPr>
            <a:spLocks noChangeArrowheads="1"/>
          </p:cNvSpPr>
          <p:nvPr/>
        </p:nvSpPr>
        <p:spPr bwMode="auto">
          <a:xfrm>
            <a:off x="4813300" y="4832350"/>
            <a:ext cx="431800" cy="28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SP</a:t>
            </a:r>
            <a:endParaRPr lang="en-US" altLang="x-none" sz="1800" b="1">
              <a:solidFill>
                <a:schemeClr val="tx1"/>
              </a:solidFill>
              <a:latin typeface="Arial" panose="020B0604020202020204" pitchFamily="34" charset="0"/>
            </a:endParaRPr>
          </a:p>
        </p:txBody>
      </p:sp>
      <p:sp>
        <p:nvSpPr>
          <p:cNvPr id="40" name="Rectangle 35"/>
          <p:cNvSpPr>
            <a:spLocks noChangeArrowheads="1"/>
          </p:cNvSpPr>
          <p:nvPr/>
        </p:nvSpPr>
        <p:spPr bwMode="auto">
          <a:xfrm>
            <a:off x="4730750" y="5118100"/>
            <a:ext cx="673100" cy="292100"/>
          </a:xfrm>
          <a:prstGeom prst="rect">
            <a:avLst/>
          </a:prstGeom>
          <a:noFill/>
          <a:ln w="12700">
            <a:solidFill>
              <a:schemeClr val="tx1"/>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1" name="Rectangle 36"/>
          <p:cNvSpPr>
            <a:spLocks noChangeArrowheads="1"/>
          </p:cNvSpPr>
          <p:nvPr/>
        </p:nvSpPr>
        <p:spPr bwMode="auto">
          <a:xfrm>
            <a:off x="4864100" y="5162550"/>
            <a:ext cx="254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2" name="Rectangle 37"/>
          <p:cNvSpPr>
            <a:spLocks noChangeArrowheads="1"/>
          </p:cNvSpPr>
          <p:nvPr/>
        </p:nvSpPr>
        <p:spPr bwMode="auto">
          <a:xfrm>
            <a:off x="7859713" y="1784350"/>
            <a:ext cx="10033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solidFill>
                  <a:schemeClr val="tx1"/>
                </a:solidFill>
                <a:latin typeface="Arial" panose="020B0604020202020204" pitchFamily="34" charset="0"/>
              </a:rPr>
              <a:t>low</a:t>
            </a:r>
            <a:endParaRPr lang="en-US" altLang="x-none" sz="1800" b="1">
              <a:solidFill>
                <a:schemeClr val="tx1"/>
              </a:solidFill>
              <a:latin typeface="Arial" panose="020B0604020202020204" pitchFamily="34" charset="0"/>
            </a:endParaRPr>
          </a:p>
          <a:p>
            <a:pPr>
              <a:lnSpc>
                <a:spcPct val="85000"/>
              </a:lnSpc>
            </a:pPr>
            <a:r>
              <a:rPr lang="en-US" altLang="x-none" sz="1800" b="1">
                <a:solidFill>
                  <a:schemeClr val="tx1"/>
                </a:solidFill>
                <a:latin typeface="Arial" panose="020B0604020202020204" pitchFamily="34" charset="0"/>
              </a:rPr>
              <a:t>address</a:t>
            </a:r>
            <a:endParaRPr lang="en-US" altLang="x-none" sz="1800" b="1">
              <a:solidFill>
                <a:schemeClr val="tx1"/>
              </a:solidFill>
              <a:latin typeface="Arial" panose="020B0604020202020204" pitchFamily="34" charset="0"/>
            </a:endParaRPr>
          </a:p>
        </p:txBody>
      </p:sp>
      <p:sp>
        <p:nvSpPr>
          <p:cNvPr id="43" name="Line 38"/>
          <p:cNvSpPr>
            <a:spLocks noChangeShapeType="1"/>
          </p:cNvSpPr>
          <p:nvPr/>
        </p:nvSpPr>
        <p:spPr bwMode="auto">
          <a:xfrm>
            <a:off x="8229600" y="996950"/>
            <a:ext cx="0" cy="6858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solidFill>
                <a:schemeClr val="tx1"/>
              </a:solidFill>
            </a:endParaRPr>
          </a:p>
        </p:txBody>
      </p:sp>
      <p:sp>
        <p:nvSpPr>
          <p:cNvPr id="44" name="Rectangle 39"/>
          <p:cNvSpPr>
            <a:spLocks noChangeArrowheads="1"/>
          </p:cNvSpPr>
          <p:nvPr/>
        </p:nvSpPr>
        <p:spPr bwMode="auto">
          <a:xfrm>
            <a:off x="488950" y="6116638"/>
            <a:ext cx="4572000" cy="284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63500" tIns="25400" rIns="63500" bIns="25400">
            <a:spAutoFit/>
          </a:bodyPr>
          <a:lstStyle/>
          <a:p>
            <a:pPr>
              <a:lnSpc>
                <a:spcPct val="85000"/>
              </a:lnSpc>
            </a:pPr>
            <a:r>
              <a:rPr lang="en-US" altLang="x-none" sz="1800" b="1">
                <a:latin typeface="Arial" panose="020B0604020202020204" pitchFamily="34" charset="0"/>
              </a:rPr>
              <a:t>First four arguments passed in registers.</a:t>
            </a:r>
            <a:endParaRPr lang="en-US" altLang="x-none" sz="1800" b="1">
              <a:latin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0825" y="1007265"/>
            <a:ext cx="8642350" cy="2513809"/>
          </a:xfrm>
        </p:spPr>
        <p:txBody>
          <a:bodyPr>
            <a:normAutofit fontScale="62500" lnSpcReduction="20000"/>
          </a:bodyPr>
          <a:lstStyle/>
          <a:p>
            <a:r>
              <a:rPr lang="en-US" dirty="0"/>
              <a:t>The space allocated on stack by a procedure is termed the activation record (includes saved values and data local to the procedure) – frame pointer points to the start of the record and stack pointer points to the end – variable addresses are specified relative to $</a:t>
            </a:r>
            <a:r>
              <a:rPr lang="en-US" dirty="0" err="1"/>
              <a:t>fp</a:t>
            </a:r>
            <a:r>
              <a:rPr lang="en-US" dirty="0"/>
              <a:t> as $</a:t>
            </a:r>
            <a:r>
              <a:rPr lang="en-US" dirty="0" err="1"/>
              <a:t>sp</a:t>
            </a:r>
            <a:r>
              <a:rPr lang="en-US" dirty="0"/>
              <a:t> may change during the execution of the procedure</a:t>
            </a:r>
            <a:endParaRPr lang="en-US" dirty="0"/>
          </a:p>
          <a:p>
            <a:r>
              <a:rPr lang="en-US" dirty="0"/>
              <a:t>$</a:t>
            </a:r>
            <a:r>
              <a:rPr lang="en-US" dirty="0" err="1"/>
              <a:t>gp</a:t>
            </a:r>
            <a:r>
              <a:rPr lang="en-US" dirty="0"/>
              <a:t> points to area in memory that saves global variables</a:t>
            </a:r>
            <a:endParaRPr lang="en-US" dirty="0"/>
          </a:p>
          <a:p>
            <a:r>
              <a:rPr lang="en-US" dirty="0"/>
              <a:t>Dynamically allocated storage (with </a:t>
            </a:r>
            <a:r>
              <a:rPr lang="en-US" dirty="0" err="1"/>
              <a:t>malloc</a:t>
            </a:r>
            <a:r>
              <a:rPr lang="en-US" dirty="0"/>
              <a:t>()) is placed on the heap</a:t>
            </a:r>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dirty="0"/>
          </a:p>
        </p:txBody>
      </p:sp>
      <p:sp>
        <p:nvSpPr>
          <p:cNvPr id="6" name="Title 5"/>
          <p:cNvSpPr>
            <a:spLocks noGrp="1"/>
          </p:cNvSpPr>
          <p:nvPr>
            <p:ph type="title"/>
          </p:nvPr>
        </p:nvSpPr>
        <p:spPr/>
        <p:txBody>
          <a:bodyPr>
            <a:normAutofit/>
          </a:bodyPr>
          <a:lstStyle/>
          <a:p>
            <a:r>
              <a:rPr lang="en-US" altLang="zh-CN" dirty="0">
                <a:solidFill>
                  <a:srgbClr val="F2F2F2"/>
                </a:solidFill>
                <a:ea typeface="华文中宋" panose="02010600040101010101" pitchFamily="2" charset="-122"/>
              </a:rPr>
              <a:t>Memory Organization</a:t>
            </a:r>
            <a:endParaRPr lang="en-US" dirty="0"/>
          </a:p>
        </p:txBody>
      </p:sp>
      <p:sp>
        <p:nvSpPr>
          <p:cNvPr id="7" name="Content Placeholder 6"/>
          <p:cNvSpPr>
            <a:spLocks noGrp="1"/>
          </p:cNvSpPr>
          <p:nvPr>
            <p:ph sz="quarter" idx="13"/>
          </p:nvPr>
        </p:nvSpPr>
        <p:spPr/>
        <p:txBody>
          <a:bodyPr/>
          <a:lstStyle/>
          <a:p>
            <a:endParaRPr lang="en-US"/>
          </a:p>
        </p:txBody>
      </p:sp>
      <p:sp>
        <p:nvSpPr>
          <p:cNvPr id="8" name="Rectangle 5"/>
          <p:cNvSpPr/>
          <p:nvPr/>
        </p:nvSpPr>
        <p:spPr>
          <a:xfrm>
            <a:off x="3048000" y="3581400"/>
            <a:ext cx="2590800" cy="1219200"/>
          </a:xfrm>
          <a:prstGeom prst="rect">
            <a:avLst/>
          </a:prstGeom>
          <a:solidFill>
            <a:schemeClr val="accent1"/>
          </a:solidFill>
          <a:ln w="9525" cap="flat" cmpd="sng">
            <a:solidFill>
              <a:schemeClr val="tx1"/>
            </a:solidFill>
            <a:prstDash val="solid"/>
            <a:miter/>
            <a:headEnd type="none" w="med" len="med"/>
            <a:tailEnd type="none" w="med" len="med"/>
          </a:ln>
        </p:spPr>
        <p:txBody>
          <a:bodyPr wrap="none" anchor="ct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algn="ctr" eaLnBrk="1" hangingPunct="1">
              <a:spcBef>
                <a:spcPct val="0"/>
              </a:spcBef>
              <a:buNone/>
            </a:pPr>
            <a:r>
              <a:rPr lang="en-US" altLang="en-US" sz="2000" dirty="0">
                <a:latin typeface="Arial" panose="020B0604020202020204" pitchFamily="34" charset="0"/>
              </a:rPr>
              <a:t>Stack</a:t>
            </a:r>
            <a:endParaRPr lang="en-US" altLang="en-US" sz="2000" dirty="0">
              <a:latin typeface="Arial" panose="020B0604020202020204" pitchFamily="34" charset="0"/>
            </a:endParaRPr>
          </a:p>
          <a:p>
            <a:pPr marL="0" lvl="0" indent="0" algn="ctr" eaLnBrk="1" hangingPunct="1">
              <a:spcBef>
                <a:spcPct val="0"/>
              </a:spcBef>
              <a:buNone/>
            </a:pPr>
            <a:endParaRPr lang="en-US" altLang="en-US" sz="2000" dirty="0">
              <a:latin typeface="Arial" panose="020B0604020202020204" pitchFamily="34" charset="0"/>
            </a:endParaRPr>
          </a:p>
          <a:p>
            <a:pPr marL="0" lvl="0" indent="0" algn="ctr" eaLnBrk="1" hangingPunct="1">
              <a:spcBef>
                <a:spcPct val="0"/>
              </a:spcBef>
              <a:buNone/>
            </a:pPr>
            <a:endParaRPr lang="en-US" altLang="en-US" sz="2000" dirty="0">
              <a:latin typeface="Arial" panose="020B0604020202020204" pitchFamily="34" charset="0"/>
            </a:endParaRPr>
          </a:p>
          <a:p>
            <a:pPr marL="0" lvl="0" indent="0" algn="ctr" eaLnBrk="1" hangingPunct="1">
              <a:spcBef>
                <a:spcPct val="0"/>
              </a:spcBef>
              <a:buNone/>
            </a:pPr>
            <a:r>
              <a:rPr lang="en-US" altLang="en-US" sz="2000" dirty="0">
                <a:latin typeface="Arial" panose="020B0604020202020204" pitchFamily="34" charset="0"/>
              </a:rPr>
              <a:t>Dynamic data (heap)</a:t>
            </a:r>
            <a:endParaRPr lang="en-US" altLang="en-US" sz="2000" dirty="0">
              <a:latin typeface="Arial" panose="020B0604020202020204" pitchFamily="34" charset="0"/>
            </a:endParaRPr>
          </a:p>
        </p:txBody>
      </p:sp>
      <p:sp>
        <p:nvSpPr>
          <p:cNvPr id="9" name="Rectangle 6"/>
          <p:cNvSpPr/>
          <p:nvPr/>
        </p:nvSpPr>
        <p:spPr>
          <a:xfrm>
            <a:off x="3048000" y="4800600"/>
            <a:ext cx="2590800" cy="533400"/>
          </a:xfrm>
          <a:prstGeom prst="rect">
            <a:avLst/>
          </a:prstGeom>
          <a:solidFill>
            <a:srgbClr val="FFFF00"/>
          </a:solidFill>
          <a:ln w="9525" cap="flat" cmpd="sng">
            <a:solidFill>
              <a:schemeClr val="tx1"/>
            </a:solidFill>
            <a:prstDash val="solid"/>
            <a:miter/>
            <a:headEnd type="none" w="med" len="med"/>
            <a:tailEnd type="none" w="med" len="med"/>
          </a:ln>
        </p:spPr>
        <p:txBody>
          <a:bodyPr wrap="none" anchor="ct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algn="ctr" eaLnBrk="1" hangingPunct="1">
              <a:spcBef>
                <a:spcPct val="0"/>
              </a:spcBef>
              <a:buNone/>
            </a:pPr>
            <a:r>
              <a:rPr lang="en-US" altLang="en-US" sz="2000" dirty="0">
                <a:latin typeface="Arial" panose="020B0604020202020204" pitchFamily="34" charset="0"/>
              </a:rPr>
              <a:t>Static data (globals)</a:t>
            </a:r>
            <a:endParaRPr lang="en-US" altLang="en-US" sz="2000" dirty="0">
              <a:latin typeface="Arial" panose="020B0604020202020204" pitchFamily="34" charset="0"/>
            </a:endParaRPr>
          </a:p>
        </p:txBody>
      </p:sp>
      <p:sp>
        <p:nvSpPr>
          <p:cNvPr id="10" name="Rectangle 7"/>
          <p:cNvSpPr/>
          <p:nvPr/>
        </p:nvSpPr>
        <p:spPr>
          <a:xfrm>
            <a:off x="3048000" y="5334000"/>
            <a:ext cx="2590800" cy="533400"/>
          </a:xfrm>
          <a:prstGeom prst="rect">
            <a:avLst/>
          </a:prstGeom>
          <a:solidFill>
            <a:schemeClr val="hlink"/>
          </a:solidFill>
          <a:ln w="9525" cap="flat" cmpd="sng">
            <a:solidFill>
              <a:schemeClr val="tx1"/>
            </a:solidFill>
            <a:prstDash val="solid"/>
            <a:miter/>
            <a:headEnd type="none" w="med" len="med"/>
            <a:tailEnd type="none" w="med" len="med"/>
          </a:ln>
        </p:spPr>
        <p:txBody>
          <a:bodyPr wrap="none" anchor="ct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algn="ctr" eaLnBrk="1" hangingPunct="1">
              <a:spcBef>
                <a:spcPct val="0"/>
              </a:spcBef>
              <a:buNone/>
            </a:pPr>
            <a:r>
              <a:rPr lang="en-US" altLang="en-US" sz="2000" dirty="0">
                <a:solidFill>
                  <a:srgbClr val="FFFF00"/>
                </a:solidFill>
                <a:latin typeface="Arial" panose="020B0604020202020204" pitchFamily="34" charset="0"/>
              </a:rPr>
              <a:t>Text (instructions)</a:t>
            </a:r>
            <a:endParaRPr lang="en-US" altLang="en-US" sz="2000" dirty="0">
              <a:solidFill>
                <a:srgbClr val="FFFF00"/>
              </a:solidFill>
              <a:latin typeface="Arial" panose="020B0604020202020204" pitchFamily="34" charset="0"/>
            </a:endParaRPr>
          </a:p>
        </p:txBody>
      </p:sp>
      <p:sp>
        <p:nvSpPr>
          <p:cNvPr id="11" name="Line 8"/>
          <p:cNvSpPr/>
          <p:nvPr/>
        </p:nvSpPr>
        <p:spPr>
          <a:xfrm>
            <a:off x="4419600" y="3886200"/>
            <a:ext cx="0" cy="228600"/>
          </a:xfrm>
          <a:prstGeom prst="line">
            <a:avLst/>
          </a:prstGeom>
          <a:ln w="38100" cap="flat" cmpd="sng">
            <a:solidFill>
              <a:schemeClr val="tx1"/>
            </a:solidFill>
            <a:prstDash val="solid"/>
            <a:headEnd type="none" w="med" len="med"/>
            <a:tailEnd type="triangle" w="med" len="med"/>
          </a:ln>
        </p:spPr>
      </p:sp>
      <p:sp>
        <p:nvSpPr>
          <p:cNvPr id="12" name="Line 9"/>
          <p:cNvSpPr/>
          <p:nvPr/>
        </p:nvSpPr>
        <p:spPr>
          <a:xfrm flipV="1">
            <a:off x="4419600" y="4267200"/>
            <a:ext cx="0" cy="228600"/>
          </a:xfrm>
          <a:prstGeom prst="line">
            <a:avLst/>
          </a:prstGeom>
          <a:ln w="38100" cap="flat" cmpd="sng">
            <a:solidFill>
              <a:schemeClr val="tx1"/>
            </a:solidFill>
            <a:prstDash val="solid"/>
            <a:headEnd type="none" w="med" len="med"/>
            <a:tailEnd type="triangle" w="med" len="med"/>
          </a:ln>
        </p:spPr>
        <p:txBody>
          <a:bodyPr/>
          <a:lstStyle/>
          <a:p>
            <a:endParaRPr lang="zh-CN" altLang="en-US"/>
          </a:p>
        </p:txBody>
      </p:sp>
      <p:sp>
        <p:nvSpPr>
          <p:cNvPr id="13" name="Rectangle 12"/>
          <p:cNvSpPr/>
          <p:nvPr/>
        </p:nvSpPr>
        <p:spPr>
          <a:xfrm>
            <a:off x="3051048" y="5867400"/>
            <a:ext cx="2587752" cy="48895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ea typeface="Arial" panose="020B0604020202020204" pitchFamily="34" charset="0"/>
                <a:cs typeface="Arial" panose="020B0604020202020204" pitchFamily="34" charset="0"/>
              </a:rPr>
              <a:t>Reserved</a:t>
            </a:r>
            <a:endParaRPr lang="en-US" sz="2000" dirty="0">
              <a:latin typeface="Arial" panose="020B0604020202020204" pitchFamily="34" charset="0"/>
              <a:ea typeface="Arial" panose="020B0604020202020204" pitchFamily="34" charset="0"/>
              <a:cs typeface="Arial" panose="020B0604020202020204" pitchFamily="34" charset="0"/>
            </a:endParaRPr>
          </a:p>
        </p:txBody>
      </p:sp>
      <p:sp>
        <p:nvSpPr>
          <p:cNvPr id="14" name="TextBox 13"/>
          <p:cNvSpPr txBox="1"/>
          <p:nvPr/>
        </p:nvSpPr>
        <p:spPr>
          <a:xfrm>
            <a:off x="457200" y="3521074"/>
            <a:ext cx="2590800" cy="3139321"/>
          </a:xfrm>
          <a:prstGeom prst="rect">
            <a:avLst/>
          </a:prstGeom>
          <a:noFill/>
        </p:spPr>
        <p:txBody>
          <a:bodyPr wrap="square" rtlCol="0">
            <a:spAutoFit/>
          </a:bodyPr>
          <a:lstStyle/>
          <a:p>
            <a:pPr algn="r"/>
            <a:r>
              <a:rPr lang="en-US" dirty="0"/>
              <a:t>$</a:t>
            </a:r>
            <a:r>
              <a:rPr lang="en-US" dirty="0" err="1"/>
              <a:t>sp</a:t>
            </a:r>
            <a:r>
              <a:rPr lang="en-US" dirty="0"/>
              <a:t> --&gt;	7fff </a:t>
            </a:r>
            <a:r>
              <a:rPr lang="en-US" dirty="0" err="1"/>
              <a:t>fffchex</a:t>
            </a:r>
            <a:r>
              <a:rPr lang="en-US" dirty="0"/>
              <a:t> </a:t>
            </a:r>
            <a:endParaRPr lang="en-US" dirty="0"/>
          </a:p>
          <a:p>
            <a:pPr algn="r"/>
            <a:endParaRPr lang="en-US" dirty="0"/>
          </a:p>
          <a:p>
            <a:pPr algn="r"/>
            <a:endParaRPr lang="en-US" dirty="0"/>
          </a:p>
          <a:p>
            <a:pPr algn="r"/>
            <a:endParaRPr lang="en-US" dirty="0"/>
          </a:p>
          <a:p>
            <a:pPr algn="r"/>
            <a:r>
              <a:rPr lang="en-US" dirty="0"/>
              <a:t>$</a:t>
            </a:r>
            <a:r>
              <a:rPr lang="en-US" dirty="0" err="1"/>
              <a:t>gp</a:t>
            </a:r>
            <a:r>
              <a:rPr lang="en-US" dirty="0"/>
              <a:t> </a:t>
            </a:r>
            <a:r>
              <a:rPr lang="en-US" dirty="0">
                <a:sym typeface="Wingdings" panose="05000000000000000000"/>
              </a:rPr>
              <a:t>--&gt;</a:t>
            </a:r>
            <a:r>
              <a:rPr lang="en-US" dirty="0"/>
              <a:t>1000 8000hex</a:t>
            </a:r>
            <a:endParaRPr lang="en-US" dirty="0"/>
          </a:p>
          <a:p>
            <a:pPr algn="r"/>
            <a:endParaRPr lang="en-US" dirty="0"/>
          </a:p>
          <a:p>
            <a:pPr algn="r"/>
            <a:r>
              <a:rPr lang="en-US" dirty="0"/>
              <a:t> 1000 0000hex</a:t>
            </a:r>
            <a:endParaRPr lang="en-US" dirty="0"/>
          </a:p>
          <a:p>
            <a:pPr algn="r"/>
            <a:r>
              <a:rPr lang="en-US" dirty="0"/>
              <a:t> </a:t>
            </a:r>
            <a:endParaRPr lang="en-US" dirty="0"/>
          </a:p>
          <a:p>
            <a:pPr algn="r"/>
            <a:r>
              <a:rPr lang="en-US" dirty="0"/>
              <a:t>pc </a:t>
            </a:r>
            <a:r>
              <a:rPr lang="en-US" dirty="0">
                <a:sym typeface="Wingdings" panose="05000000000000000000"/>
              </a:rPr>
              <a:t>--&gt;</a:t>
            </a:r>
            <a:r>
              <a:rPr lang="en-US" dirty="0"/>
              <a:t>0040 0000hex</a:t>
            </a:r>
            <a:endParaRPr lang="en-US" dirty="0"/>
          </a:p>
          <a:p>
            <a:pPr algn="r"/>
            <a:r>
              <a:rPr lang="en-US" dirty="0"/>
              <a:t> </a:t>
            </a:r>
            <a:endParaRPr lang="en-US" dirty="0"/>
          </a:p>
          <a:p>
            <a:pPr algn="r"/>
            <a:r>
              <a:rPr lang="en-US" dirty="0"/>
              <a:t>0 </a:t>
            </a: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zh-CN" dirty="0">
                <a:solidFill>
                  <a:srgbClr val="F2F2F2"/>
                </a:solidFill>
                <a:ea typeface="华文中宋" panose="02010600040101010101" pitchFamily="2" charset="-122"/>
              </a:rPr>
              <a:t>Programming- C example: swap</a:t>
            </a:r>
            <a:endParaRPr lang="en-US" altLang="zh-CN" dirty="0">
              <a:solidFill>
                <a:srgbClr val="F2F2F2"/>
              </a:solidFill>
              <a:ea typeface="华文中宋" panose="02010600040101010101" pitchFamily="2" charset="-122"/>
            </a:endParaRPr>
          </a:p>
        </p:txBody>
      </p:sp>
      <p:sp>
        <p:nvSpPr>
          <p:cNvPr id="7" name="Content Placeholder 6"/>
          <p:cNvSpPr>
            <a:spLocks noGrp="1"/>
          </p:cNvSpPr>
          <p:nvPr>
            <p:ph sz="quarter" idx="13"/>
          </p:nvPr>
        </p:nvSpPr>
        <p:spPr/>
        <p:txBody>
          <a:bodyPr/>
          <a:lstStyle/>
          <a:p>
            <a:endParaRPr lang="en-US"/>
          </a:p>
        </p:txBody>
      </p:sp>
      <p:pic>
        <p:nvPicPr>
          <p:cNvPr id="8" name="图片 1"/>
          <p:cNvPicPr>
            <a:picLocks noChangeAspect="1"/>
          </p:cNvPicPr>
          <p:nvPr/>
        </p:nvPicPr>
        <p:blipFill>
          <a:blip r:embed="rId1"/>
          <a:stretch>
            <a:fillRect/>
          </a:stretch>
        </p:blipFill>
        <p:spPr>
          <a:xfrm>
            <a:off x="428368" y="1143000"/>
            <a:ext cx="3756241" cy="4146721"/>
          </a:xfrm>
          <a:prstGeom prst="rect">
            <a:avLst/>
          </a:prstGeom>
        </p:spPr>
      </p:pic>
      <p:sp>
        <p:nvSpPr>
          <p:cNvPr id="9" name="Rectangle 8"/>
          <p:cNvSpPr/>
          <p:nvPr/>
        </p:nvSpPr>
        <p:spPr>
          <a:xfrm>
            <a:off x="3429000" y="2133600"/>
            <a:ext cx="5641718" cy="2308324"/>
          </a:xfrm>
          <a:prstGeom prst="rect">
            <a:avLst/>
          </a:prstGeom>
        </p:spPr>
        <p:txBody>
          <a:bodyPr wrap="square">
            <a:spAutoFit/>
          </a:bodyPr>
          <a:lstStyle/>
          <a:p>
            <a:r>
              <a:rPr lang="en-US" altLang="zh-CN" sz="2400" b="1" dirty="0">
                <a:solidFill>
                  <a:srgbClr val="0000CC"/>
                </a:solidFill>
              </a:rPr>
              <a:t>Assumption:</a:t>
            </a:r>
            <a:endParaRPr lang="en-US" altLang="zh-CN" sz="2400" b="1" dirty="0">
              <a:solidFill>
                <a:srgbClr val="0000CC"/>
              </a:solidFill>
            </a:endParaRPr>
          </a:p>
          <a:p>
            <a:pPr marL="342900" indent="-342900">
              <a:buFont typeface="Arial" panose="020B0604020202020204" pitchFamily="34" charset="0"/>
              <a:buChar char="•"/>
            </a:pPr>
            <a:r>
              <a:rPr lang="en-US" altLang="zh-CN" sz="2400" b="1" dirty="0">
                <a:solidFill>
                  <a:srgbClr val="0000CC"/>
                </a:solidFill>
              </a:rPr>
              <a:t>Swap can be called as a procedure</a:t>
            </a:r>
            <a:endParaRPr lang="en-US" altLang="zh-CN" sz="2400" b="1" dirty="0">
              <a:solidFill>
                <a:srgbClr val="0000CC"/>
              </a:solidFill>
            </a:endParaRPr>
          </a:p>
          <a:p>
            <a:pPr marL="342900" indent="-342900">
              <a:buFont typeface="Arial" panose="020B0604020202020204" pitchFamily="34" charset="0"/>
              <a:buChar char="•"/>
            </a:pPr>
            <a:r>
              <a:rPr lang="en-US" altLang="zh-CN" sz="2400" b="1" dirty="0">
                <a:solidFill>
                  <a:srgbClr val="0000CC"/>
                </a:solidFill>
              </a:rPr>
              <a:t>temp: $15 is clean to be used</a:t>
            </a:r>
            <a:endParaRPr lang="en-US" altLang="zh-CN" sz="2400" b="1" dirty="0">
              <a:solidFill>
                <a:srgbClr val="0000CC"/>
              </a:solidFill>
            </a:endParaRPr>
          </a:p>
          <a:p>
            <a:pPr marL="342900" indent="-342900">
              <a:buFont typeface="Arial" panose="020B0604020202020204" pitchFamily="34" charset="0"/>
              <a:buChar char="•"/>
            </a:pPr>
            <a:r>
              <a:rPr lang="en-US" altLang="zh-CN" sz="2400" b="1" dirty="0">
                <a:solidFill>
                  <a:srgbClr val="0000CC"/>
                </a:solidFill>
              </a:rPr>
              <a:t>Parameters are stored in $a1 and $a2</a:t>
            </a:r>
            <a:endParaRPr lang="en-US" altLang="zh-CN" sz="2400" b="1" dirty="0">
              <a:solidFill>
                <a:srgbClr val="0000CC"/>
              </a:solidFill>
            </a:endParaRPr>
          </a:p>
          <a:p>
            <a:pPr marL="342900" indent="-342900">
              <a:buFont typeface="Arial" panose="020B0604020202020204" pitchFamily="34" charset="0"/>
              <a:buChar char="•"/>
            </a:pPr>
            <a:r>
              <a:rPr lang="en-US" altLang="zh-CN" sz="2400" b="1" dirty="0">
                <a:solidFill>
                  <a:srgbClr val="0000CC"/>
                </a:solidFill>
              </a:rPr>
              <a:t>$16 is used as scratchpad </a:t>
            </a:r>
            <a:r>
              <a:rPr lang="en-US" altLang="zh-CN" sz="2400" b="1" dirty="0" err="1">
                <a:solidFill>
                  <a:srgbClr val="0000CC"/>
                </a:solidFill>
              </a:rPr>
              <a:t>reg</a:t>
            </a:r>
            <a:endParaRPr lang="zh-CN" altLang="en-US" sz="2400" b="1" dirty="0">
              <a:solidFill>
                <a:srgbClr val="0000CC"/>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0" marR="0" lvl="0" indent="0" defTabSz="914400" eaLnBrk="1" fontAlgn="auto" latinLnBrk="0" hangingPunct="1">
              <a:lnSpc>
                <a:spcPct val="100000"/>
              </a:lnSpc>
              <a:spcBef>
                <a:spcPts val="0"/>
              </a:spcBef>
              <a:spcAft>
                <a:spcPts val="0"/>
              </a:spcAft>
              <a:buClrTx/>
              <a:buSzTx/>
              <a:buFontTx/>
              <a:buNone/>
              <a:defRPr/>
            </a:pPr>
            <a:r>
              <a:rPr lang="en-US" dirty="0">
                <a:latin typeface="Abadi MT Condensed Light" charset="0"/>
                <a:ea typeface="Abadi MT Condensed Light" charset="0"/>
                <a:cs typeface="Abadi MT Condensed Light" charset="0"/>
              </a:rPr>
              <a:t>swap:				</a:t>
            </a:r>
            <a:r>
              <a:rPr lang="en-US" dirty="0">
                <a:latin typeface="Arial" panose="020B0604020202020204" pitchFamily="34" charset="0"/>
                <a:ea typeface="Arial" panose="020B0604020202020204" pitchFamily="34" charset="0"/>
                <a:cs typeface="Arial" panose="020B0604020202020204" pitchFamily="34" charset="0"/>
              </a:rPr>
              <a:t>#begin from this label</a:t>
            </a:r>
            <a:endParaRPr lang="en-US" dirty="0">
              <a:latin typeface="Arial" panose="020B0604020202020204" pitchFamily="34" charset="0"/>
              <a:ea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defRPr/>
            </a:pPr>
            <a:r>
              <a:rPr lang="en-US" dirty="0">
                <a:latin typeface="Abadi MT Condensed Light" charset="0"/>
                <a:ea typeface="Abadi MT Condensed Light" charset="0"/>
                <a:cs typeface="Abadi MT Condensed Light" charset="0"/>
              </a:rPr>
              <a:t>	</a:t>
            </a:r>
            <a:r>
              <a:rPr lang="en-US" dirty="0" err="1">
                <a:latin typeface="Abadi MT Condensed Light" charset="0"/>
                <a:ea typeface="Abadi MT Condensed Light" charset="0"/>
                <a:cs typeface="Abadi MT Condensed Light" charset="0"/>
              </a:rPr>
              <a:t>addi</a:t>
            </a:r>
            <a:r>
              <a:rPr lang="en-US" dirty="0">
                <a:latin typeface="Abadi MT Condensed Light" charset="0"/>
                <a:ea typeface="Abadi MT Condensed Light" charset="0"/>
                <a:cs typeface="Abadi MT Condensed Light" charset="0"/>
              </a:rPr>
              <a:t>	$</a:t>
            </a:r>
            <a:r>
              <a:rPr lang="en-US" dirty="0" err="1">
                <a:latin typeface="Abadi MT Condensed Light" charset="0"/>
                <a:ea typeface="Abadi MT Condensed Light" charset="0"/>
                <a:cs typeface="Abadi MT Condensed Light" charset="0"/>
              </a:rPr>
              <a:t>sp</a:t>
            </a:r>
            <a:r>
              <a:rPr lang="en-US" dirty="0">
                <a:latin typeface="Abadi MT Condensed Light" charset="0"/>
                <a:ea typeface="Abadi MT Condensed Light" charset="0"/>
                <a:cs typeface="Abadi MT Condensed Light" charset="0"/>
              </a:rPr>
              <a:t>, $</a:t>
            </a:r>
            <a:r>
              <a:rPr lang="en-US" dirty="0" err="1">
                <a:latin typeface="Abadi MT Condensed Light" charset="0"/>
                <a:ea typeface="Abadi MT Condensed Light" charset="0"/>
                <a:cs typeface="Abadi MT Condensed Light" charset="0"/>
              </a:rPr>
              <a:t>sp</a:t>
            </a:r>
            <a:r>
              <a:rPr lang="en-US" dirty="0">
                <a:latin typeface="Abadi MT Condensed Light" charset="0"/>
                <a:ea typeface="Abadi MT Condensed Light" charset="0"/>
                <a:cs typeface="Abadi MT Condensed Light" charset="0"/>
              </a:rPr>
              <a:t>, -4</a:t>
            </a:r>
            <a:r>
              <a:rPr lang="en-US" dirty="0"/>
              <a:t>	#create space on stack</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t>	</a:t>
            </a:r>
            <a:r>
              <a:rPr lang="en-US" dirty="0" err="1">
                <a:latin typeface="Abadi MT Condensed Light" charset="0"/>
                <a:ea typeface="Abadi MT Condensed Light" charset="0"/>
                <a:cs typeface="Abadi MT Condensed Light" charset="0"/>
              </a:rPr>
              <a:t>sw</a:t>
            </a:r>
            <a:r>
              <a:rPr lang="en-US" dirty="0">
                <a:latin typeface="Abadi MT Condensed Light" charset="0"/>
                <a:ea typeface="Abadi MT Condensed Light" charset="0"/>
                <a:cs typeface="Abadi MT Condensed Light" charset="0"/>
              </a:rPr>
              <a:t>	$16, 0($</a:t>
            </a:r>
            <a:r>
              <a:rPr lang="en-US" dirty="0" err="1">
                <a:latin typeface="Abadi MT Condensed Light" charset="0"/>
                <a:ea typeface="Abadi MT Condensed Light" charset="0"/>
                <a:cs typeface="Abadi MT Condensed Light" charset="0"/>
              </a:rPr>
              <a:t>sp</a:t>
            </a:r>
            <a:r>
              <a:rPr lang="en-US" dirty="0">
                <a:latin typeface="Abadi MT Condensed Light" charset="0"/>
                <a:ea typeface="Abadi MT Condensed Light" charset="0"/>
                <a:cs typeface="Abadi MT Condensed Light" charset="0"/>
              </a:rPr>
              <a:t>)</a:t>
            </a:r>
            <a:r>
              <a:rPr lang="en-US" dirty="0"/>
              <a:t>	#</a:t>
            </a:r>
            <a:r>
              <a:rPr lang="en-US" dirty="0" err="1"/>
              <a:t>callee</a:t>
            </a:r>
            <a:r>
              <a:rPr lang="en-US" dirty="0"/>
              <a:t> saved register put onto 				#stack</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t>	</a:t>
            </a:r>
            <a:r>
              <a:rPr lang="en-US" dirty="0" err="1">
                <a:latin typeface="Abadi MT Condensed Light" charset="0"/>
                <a:ea typeface="Abadi MT Condensed Light" charset="0"/>
                <a:cs typeface="Abadi MT Condensed Light" charset="0"/>
              </a:rPr>
              <a:t>sll</a:t>
            </a:r>
            <a:r>
              <a:rPr lang="en-US" dirty="0">
                <a:latin typeface="Abadi MT Condensed Light" charset="0"/>
                <a:ea typeface="Abadi MT Condensed Light" charset="0"/>
                <a:cs typeface="Abadi MT Condensed Light" charset="0"/>
              </a:rPr>
              <a:t>	$t2, $a2, 2</a:t>
            </a:r>
            <a:r>
              <a:rPr lang="en-US" dirty="0"/>
              <a:t>	#multiply k by 4</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t>	</a:t>
            </a:r>
            <a:r>
              <a:rPr lang="en-US" dirty="0" err="1">
                <a:latin typeface="Abadi MT Condensed Light" charset="0"/>
                <a:ea typeface="Abadi MT Condensed Light" charset="0"/>
                <a:cs typeface="Abadi MT Condensed Light" charset="0"/>
              </a:rPr>
              <a:t>addu</a:t>
            </a:r>
            <a:r>
              <a:rPr lang="en-US" dirty="0">
                <a:latin typeface="Abadi MT Condensed Light" charset="0"/>
                <a:ea typeface="Abadi MT Condensed Light" charset="0"/>
                <a:cs typeface="Abadi MT Condensed Light" charset="0"/>
              </a:rPr>
              <a:t>	$t2, $a1, $t2</a:t>
            </a:r>
            <a:r>
              <a:rPr lang="en-US" dirty="0"/>
              <a:t>	#address of v[k]</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t>	</a:t>
            </a:r>
            <a:r>
              <a:rPr lang="en-US" dirty="0" err="1">
                <a:latin typeface="Abadi MT Condensed Light" charset="0"/>
                <a:ea typeface="Abadi MT Condensed Light" charset="0"/>
                <a:cs typeface="Abadi MT Condensed Light" charset="0"/>
              </a:rPr>
              <a:t>lw</a:t>
            </a:r>
            <a:r>
              <a:rPr lang="en-US" dirty="0">
                <a:latin typeface="Abadi MT Condensed Light" charset="0"/>
                <a:ea typeface="Abadi MT Condensed Light" charset="0"/>
                <a:cs typeface="Abadi MT Condensed Light" charset="0"/>
              </a:rPr>
              <a:t>	$15, 0($t2)</a:t>
            </a:r>
            <a:r>
              <a:rPr lang="en-US" dirty="0"/>
              <a:t>	#load v[k]</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t>	</a:t>
            </a:r>
            <a:r>
              <a:rPr lang="en-US" dirty="0" err="1">
                <a:latin typeface="Abadi MT Condensed Light" charset="0"/>
                <a:ea typeface="Abadi MT Condensed Light" charset="0"/>
                <a:cs typeface="Abadi MT Condensed Light" charset="0"/>
              </a:rPr>
              <a:t>lw</a:t>
            </a:r>
            <a:r>
              <a:rPr lang="en-US" dirty="0">
                <a:latin typeface="Abadi MT Condensed Light" charset="0"/>
                <a:ea typeface="Abadi MT Condensed Light" charset="0"/>
                <a:cs typeface="Abadi MT Condensed Light" charset="0"/>
              </a:rPr>
              <a:t>	$16, 4($t2)</a:t>
            </a:r>
            <a:r>
              <a:rPr lang="en-US" dirty="0"/>
              <a:t>	#load v[k+1]</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t>	</a:t>
            </a:r>
            <a:r>
              <a:rPr lang="en-US" dirty="0" err="1">
                <a:latin typeface="Abadi MT Condensed Light" charset="0"/>
                <a:ea typeface="Abadi MT Condensed Light" charset="0"/>
                <a:cs typeface="Abadi MT Condensed Light" charset="0"/>
              </a:rPr>
              <a:t>sw</a:t>
            </a:r>
            <a:r>
              <a:rPr lang="en-US" dirty="0">
                <a:latin typeface="Abadi MT Condensed Light" charset="0"/>
                <a:ea typeface="Abadi MT Condensed Light" charset="0"/>
                <a:cs typeface="Abadi MT Condensed Light" charset="0"/>
              </a:rPr>
              <a:t>	$16, 0($t2)</a:t>
            </a:r>
            <a:r>
              <a:rPr lang="en-US" dirty="0"/>
              <a:t>	#store v[k+1] into v[k]</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t>	</a:t>
            </a:r>
            <a:r>
              <a:rPr lang="en-US" dirty="0" err="1">
                <a:latin typeface="Abadi MT Condensed Light" charset="0"/>
                <a:ea typeface="Abadi MT Condensed Light" charset="0"/>
                <a:cs typeface="Abadi MT Condensed Light" charset="0"/>
              </a:rPr>
              <a:t>sw</a:t>
            </a:r>
            <a:r>
              <a:rPr lang="en-US" dirty="0">
                <a:latin typeface="Abadi MT Condensed Light" charset="0"/>
                <a:ea typeface="Abadi MT Condensed Light" charset="0"/>
                <a:cs typeface="Abadi MT Condensed Light" charset="0"/>
              </a:rPr>
              <a:t>	$15,	4($t2)	</a:t>
            </a:r>
            <a:r>
              <a:rPr lang="en-US" dirty="0"/>
              <a:t>#store v[k] into v[k+1]</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t>	</a:t>
            </a:r>
            <a:r>
              <a:rPr lang="en-US" dirty="0" err="1">
                <a:latin typeface="Abadi MT Condensed Light" charset="0"/>
                <a:ea typeface="Abadi MT Condensed Light" charset="0"/>
                <a:cs typeface="Abadi MT Condensed Light" charset="0"/>
              </a:rPr>
              <a:t>lw</a:t>
            </a:r>
            <a:r>
              <a:rPr lang="en-US" dirty="0">
                <a:latin typeface="Abadi MT Condensed Light" charset="0"/>
                <a:ea typeface="Abadi MT Condensed Light" charset="0"/>
                <a:cs typeface="Abadi MT Condensed Light" charset="0"/>
              </a:rPr>
              <a:t>	$16, 8($</a:t>
            </a:r>
            <a:r>
              <a:rPr lang="en-US" dirty="0" err="1">
                <a:latin typeface="Abadi MT Condensed Light" charset="0"/>
                <a:ea typeface="Abadi MT Condensed Light" charset="0"/>
                <a:cs typeface="Abadi MT Condensed Light" charset="0"/>
              </a:rPr>
              <a:t>sp</a:t>
            </a:r>
            <a:r>
              <a:rPr lang="en-US" dirty="0">
                <a:latin typeface="Abadi MT Condensed Light" charset="0"/>
                <a:ea typeface="Abadi MT Condensed Light" charset="0"/>
                <a:cs typeface="Abadi MT Condensed Light" charset="0"/>
              </a:rPr>
              <a:t>)</a:t>
            </a:r>
            <a:r>
              <a:rPr lang="en-US" dirty="0"/>
              <a:t>	#</a:t>
            </a:r>
            <a:r>
              <a:rPr lang="en-US" dirty="0" err="1"/>
              <a:t>callee</a:t>
            </a:r>
            <a:r>
              <a:rPr lang="en-US" dirty="0"/>
              <a:t> saved register restored 				#from stack</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t>	</a:t>
            </a:r>
            <a:r>
              <a:rPr lang="en-US" dirty="0" err="1">
                <a:latin typeface="Abadi MT Condensed Light" charset="0"/>
                <a:ea typeface="Abadi MT Condensed Light" charset="0"/>
                <a:cs typeface="Abadi MT Condensed Light" charset="0"/>
              </a:rPr>
              <a:t>addi</a:t>
            </a:r>
            <a:r>
              <a:rPr lang="en-US" dirty="0">
                <a:latin typeface="Abadi MT Condensed Light" charset="0"/>
                <a:ea typeface="Abadi MT Condensed Light" charset="0"/>
                <a:cs typeface="Abadi MT Condensed Light" charset="0"/>
              </a:rPr>
              <a:t>	$</a:t>
            </a:r>
            <a:r>
              <a:rPr lang="en-US" dirty="0" err="1">
                <a:latin typeface="Abadi MT Condensed Light" charset="0"/>
                <a:ea typeface="Abadi MT Condensed Light" charset="0"/>
                <a:cs typeface="Abadi MT Condensed Light" charset="0"/>
              </a:rPr>
              <a:t>sp</a:t>
            </a:r>
            <a:r>
              <a:rPr lang="en-US" dirty="0">
                <a:latin typeface="Abadi MT Condensed Light" charset="0"/>
                <a:ea typeface="Abadi MT Condensed Light" charset="0"/>
                <a:cs typeface="Abadi MT Condensed Light" charset="0"/>
              </a:rPr>
              <a:t>, $</a:t>
            </a:r>
            <a:r>
              <a:rPr lang="en-US" dirty="0" err="1">
                <a:latin typeface="Abadi MT Condensed Light" charset="0"/>
                <a:ea typeface="Abadi MT Condensed Light" charset="0"/>
                <a:cs typeface="Abadi MT Condensed Light" charset="0"/>
              </a:rPr>
              <a:t>sp</a:t>
            </a:r>
            <a:r>
              <a:rPr lang="en-US" dirty="0">
                <a:latin typeface="Abadi MT Condensed Light" charset="0"/>
                <a:ea typeface="Abadi MT Condensed Light" charset="0"/>
                <a:cs typeface="Abadi MT Condensed Light" charset="0"/>
              </a:rPr>
              <a:t>, 4</a:t>
            </a:r>
            <a:r>
              <a:rPr lang="en-US" dirty="0"/>
              <a:t>	#restore top of stack</a:t>
            </a:r>
            <a:endParaRPr lang="en-US" dirty="0"/>
          </a:p>
          <a:p>
            <a:pPr marL="0" marR="0" lvl="0" indent="0" defTabSz="914400" eaLnBrk="1" fontAlgn="auto" latinLnBrk="0" hangingPunct="1">
              <a:lnSpc>
                <a:spcPct val="100000"/>
              </a:lnSpc>
              <a:spcBef>
                <a:spcPts val="0"/>
              </a:spcBef>
              <a:spcAft>
                <a:spcPts val="0"/>
              </a:spcAft>
              <a:buClrTx/>
              <a:buSzTx/>
              <a:buFontTx/>
              <a:buNone/>
              <a:defRPr/>
            </a:pPr>
            <a:r>
              <a:rPr lang="en-US" dirty="0">
                <a:latin typeface="Abadi MT Condensed Light" charset="0"/>
                <a:ea typeface="Abadi MT Condensed Light" charset="0"/>
                <a:cs typeface="Abadi MT Condensed Light" charset="0"/>
              </a:rPr>
              <a:t>	</a:t>
            </a:r>
            <a:r>
              <a:rPr lang="en-US" dirty="0" err="1">
                <a:latin typeface="Abadi MT Condensed Light" charset="0"/>
                <a:ea typeface="Abadi MT Condensed Light" charset="0"/>
                <a:cs typeface="Abadi MT Condensed Light" charset="0"/>
              </a:rPr>
              <a:t>jr</a:t>
            </a:r>
            <a:r>
              <a:rPr lang="en-US" dirty="0">
                <a:latin typeface="Abadi MT Condensed Light" charset="0"/>
                <a:ea typeface="Abadi MT Condensed Light" charset="0"/>
                <a:cs typeface="Abadi MT Condensed Light" charset="0"/>
              </a:rPr>
              <a:t>	$31</a:t>
            </a:r>
            <a:r>
              <a:rPr lang="en-US" dirty="0"/>
              <a:t>		#return to place that 						#called swap	</a:t>
            </a:r>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MIPS Instruction: swap</a:t>
            </a:r>
            <a:endParaRPr lang="en-US" dirty="0"/>
          </a:p>
        </p:txBody>
      </p:sp>
      <p:sp>
        <p:nvSpPr>
          <p:cNvPr id="7" name="Content Placeholder 6"/>
          <p:cNvSpPr>
            <a:spLocks noGrp="1"/>
          </p:cNvSpPr>
          <p:nvPr>
            <p:ph sz="quarter" idx="13"/>
          </p:nvPr>
        </p:nvSpPr>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Which type of variable that can contain 1,000,000,000</a:t>
            </a:r>
            <a:r>
              <a:rPr lang="en-US" baseline="-25000" dirty="0"/>
              <a:t>ten</a:t>
            </a:r>
            <a:r>
              <a:rPr lang="en-US" dirty="0"/>
              <a:t> takes the most memory space? </a:t>
            </a:r>
            <a:endParaRPr lang="en-US" dirty="0"/>
          </a:p>
          <a:p>
            <a:pPr marL="0" indent="0">
              <a:buNone/>
            </a:pPr>
            <a:r>
              <a:rPr lang="en-US" dirty="0"/>
              <a:t>	1. </a:t>
            </a:r>
            <a:r>
              <a:rPr lang="en-US" dirty="0" err="1">
                <a:latin typeface="Abadi MT Condensed Light" charset="0"/>
                <a:ea typeface="Abadi MT Condensed Light" charset="0"/>
                <a:cs typeface="Abadi MT Condensed Light" charset="0"/>
              </a:rPr>
              <a:t>int</a:t>
            </a:r>
            <a:r>
              <a:rPr lang="zh-CN" altLang="en-US" dirty="0"/>
              <a:t> </a:t>
            </a:r>
            <a:r>
              <a:rPr lang="en-US" dirty="0"/>
              <a:t>in</a:t>
            </a:r>
            <a:r>
              <a:rPr lang="zh-CN" altLang="en-US" dirty="0"/>
              <a:t> </a:t>
            </a:r>
            <a:r>
              <a:rPr lang="en-US" dirty="0"/>
              <a:t>C</a:t>
            </a:r>
            <a:br>
              <a:rPr lang="en-US" dirty="0"/>
            </a:br>
            <a:r>
              <a:rPr lang="en-US" dirty="0"/>
              <a:t>	2. </a:t>
            </a:r>
            <a:r>
              <a:rPr lang="en-US" dirty="0">
                <a:latin typeface="Abadi MT Condensed Light" charset="0"/>
                <a:ea typeface="Abadi MT Condensed Light" charset="0"/>
                <a:cs typeface="Abadi MT Condensed Light" charset="0"/>
              </a:rPr>
              <a:t>string</a:t>
            </a:r>
            <a:r>
              <a:rPr lang="zh-CN" altLang="en-US" dirty="0"/>
              <a:t> </a:t>
            </a:r>
            <a:r>
              <a:rPr lang="en-US" dirty="0"/>
              <a:t>in</a:t>
            </a:r>
            <a:r>
              <a:rPr lang="zh-CN" altLang="en-US" dirty="0"/>
              <a:t> </a:t>
            </a:r>
            <a:r>
              <a:rPr lang="en-US" dirty="0"/>
              <a:t>C</a:t>
            </a:r>
            <a:br>
              <a:rPr lang="en-US" dirty="0"/>
            </a:br>
            <a:r>
              <a:rPr lang="en-US" dirty="0"/>
              <a:t>	3. </a:t>
            </a:r>
            <a:r>
              <a:rPr lang="en-US" dirty="0">
                <a:latin typeface="Abadi MT Condensed Light" charset="0"/>
                <a:ea typeface="Abadi MT Condensed Light" charset="0"/>
                <a:cs typeface="Abadi MT Condensed Light" charset="0"/>
              </a:rPr>
              <a:t>string</a:t>
            </a:r>
            <a:r>
              <a:rPr lang="zh-CN" altLang="en-US" dirty="0"/>
              <a:t> </a:t>
            </a:r>
            <a:r>
              <a:rPr lang="en-US" dirty="0"/>
              <a:t>in</a:t>
            </a:r>
            <a:r>
              <a:rPr lang="zh-CN" altLang="en-US" dirty="0"/>
              <a:t> </a:t>
            </a:r>
            <a:r>
              <a:rPr lang="en-US" dirty="0"/>
              <a:t>Java </a:t>
            </a:r>
            <a:endParaRPr lang="en-US" dirty="0"/>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zh-CN" dirty="0"/>
              <a:t>Quiz</a:t>
            </a:r>
            <a:endParaRPr lang="en-US" dirty="0"/>
          </a:p>
        </p:txBody>
      </p:sp>
      <p:sp>
        <p:nvSpPr>
          <p:cNvPr id="7" name="Content Placeholder 6"/>
          <p:cNvSpPr>
            <a:spLocks noGrp="1"/>
          </p:cNvSpPr>
          <p:nvPr>
            <p:ph sz="quarter" idx="13"/>
          </p:nvPr>
        </p:nvSpPr>
        <p:spPr/>
        <p:txBody>
          <a:bodyPr/>
          <a:lstStyle/>
          <a:p>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Pointer and Array</a:t>
            </a:r>
            <a:endParaRPr lang="en-US" dirty="0"/>
          </a:p>
        </p:txBody>
      </p:sp>
      <p:sp>
        <p:nvSpPr>
          <p:cNvPr id="7" name="Content Placeholder 6"/>
          <p:cNvSpPr>
            <a:spLocks noGrp="1"/>
          </p:cNvSpPr>
          <p:nvPr>
            <p:ph sz="quarter" idx="13"/>
          </p:nvPr>
        </p:nvSpPr>
        <p:spPr/>
        <p:txBody>
          <a:bodyPr/>
          <a:lstStyle/>
          <a:p>
            <a:r>
              <a:rPr lang="en-US" dirty="0"/>
              <a:t>4.4</a:t>
            </a:r>
            <a:endParaRPr lang="en-US" dirty="0"/>
          </a:p>
        </p:txBody>
      </p:sp>
      <p:sp>
        <p:nvSpPr>
          <p:cNvPr id="9" name="Rectangle 8"/>
          <p:cNvSpPr/>
          <p:nvPr/>
        </p:nvSpPr>
        <p:spPr>
          <a:xfrm>
            <a:off x="566047" y="1509156"/>
            <a:ext cx="3637974" cy="1754326"/>
          </a:xfrm>
          <a:prstGeom prst="rect">
            <a:avLst/>
          </a:prstGeom>
        </p:spPr>
        <p:txBody>
          <a:bodyPr wrap="square">
            <a:spAutoFit/>
          </a:bodyPr>
          <a:lstStyle/>
          <a:p>
            <a:r>
              <a:rPr lang="en-US" dirty="0">
                <a:solidFill>
                  <a:schemeClr val="tx1"/>
                </a:solidFill>
                <a:latin typeface="Abadi MT Condensed Light" charset="0"/>
                <a:ea typeface="Abadi MT Condensed Light" charset="0"/>
                <a:cs typeface="Abadi MT Condensed Light" charset="0"/>
              </a:rPr>
              <a:t>clear1(</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array[],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size)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a:t>
            </a:r>
            <a:br>
              <a:rPr lang="en-US" dirty="0">
                <a:solidFill>
                  <a:schemeClr val="tx1"/>
                </a:solidFill>
                <a:latin typeface="Abadi MT Condensed Light" charset="0"/>
                <a:ea typeface="Abadi MT Condensed Light" charset="0"/>
                <a:cs typeface="Abadi MT Condensed Light" charset="0"/>
              </a:rPr>
            </a:br>
            <a:r>
              <a:rPr lang="en-US" dirty="0">
                <a:solidFill>
                  <a:schemeClr val="tx1"/>
                </a:solidFill>
                <a:latin typeface="Abadi MT Condensed Light" charset="0"/>
                <a:ea typeface="Abadi MT Condensed Light" charset="0"/>
                <a:cs typeface="Abadi MT Condensed Light" charset="0"/>
              </a:rPr>
              <a:t>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for (</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 0; </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&lt; size; </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 1)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array[</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 0;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a:t>
            </a:r>
            <a:endParaRPr lang="en-US" dirty="0">
              <a:solidFill>
                <a:schemeClr val="tx1"/>
              </a:solidFill>
              <a:latin typeface="Abadi MT Condensed Light" charset="0"/>
              <a:ea typeface="Abadi MT Condensed Light" charset="0"/>
              <a:cs typeface="Abadi MT Condensed Light" charset="0"/>
            </a:endParaRPr>
          </a:p>
        </p:txBody>
      </p:sp>
      <p:sp>
        <p:nvSpPr>
          <p:cNvPr id="11" name="TextBox 10"/>
          <p:cNvSpPr txBox="1"/>
          <p:nvPr/>
        </p:nvSpPr>
        <p:spPr>
          <a:xfrm>
            <a:off x="539274" y="1081007"/>
            <a:ext cx="2669489" cy="369332"/>
          </a:xfrm>
          <a:prstGeom prst="rect">
            <a:avLst/>
          </a:prstGeom>
          <a:noFill/>
        </p:spPr>
        <p:txBody>
          <a:bodyPr wrap="square" rtlCol="0">
            <a:spAutoFit/>
          </a:bodyPr>
          <a:lstStyle/>
          <a:p>
            <a:r>
              <a:rPr lang="en-US" dirty="0">
                <a:solidFill>
                  <a:schemeClr val="tx1"/>
                </a:solidFill>
              </a:rPr>
              <a:t>Array Version Clear</a:t>
            </a:r>
            <a:endParaRPr lang="en-US" dirty="0">
              <a:solidFill>
                <a:schemeClr val="tx1"/>
              </a:solidFill>
            </a:endParaRPr>
          </a:p>
        </p:txBody>
      </p:sp>
      <p:sp>
        <p:nvSpPr>
          <p:cNvPr id="14" name="Rectangle 13"/>
          <p:cNvSpPr/>
          <p:nvPr/>
        </p:nvSpPr>
        <p:spPr>
          <a:xfrm>
            <a:off x="3810000" y="1529416"/>
            <a:ext cx="5096479" cy="1477328"/>
          </a:xfrm>
          <a:prstGeom prst="rect">
            <a:avLst/>
          </a:prstGeom>
        </p:spPr>
        <p:txBody>
          <a:bodyPr wrap="square">
            <a:spAutoFit/>
          </a:bodyPr>
          <a:lstStyle/>
          <a:p>
            <a:r>
              <a:rPr lang="en-US" dirty="0">
                <a:solidFill>
                  <a:schemeClr val="tx1"/>
                </a:solidFill>
                <a:latin typeface="Abadi MT Condensed Light" charset="0"/>
                <a:ea typeface="Abadi MT Condensed Light" charset="0"/>
                <a:cs typeface="Abadi MT Condensed Light" charset="0"/>
              </a:rPr>
              <a:t>clear2(</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*array,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size) {</a:t>
            </a:r>
            <a:br>
              <a:rPr lang="en-US" dirty="0">
                <a:solidFill>
                  <a:schemeClr val="tx1"/>
                </a:solidFill>
                <a:latin typeface="Abadi MT Condensed Light" charset="0"/>
                <a:ea typeface="Abadi MT Condensed Light" charset="0"/>
                <a:cs typeface="Abadi MT Condensed Light" charset="0"/>
              </a:rPr>
            </a:br>
            <a:r>
              <a:rPr lang="en-US" dirty="0">
                <a:solidFill>
                  <a:schemeClr val="tx1"/>
                </a:solidFill>
                <a:latin typeface="Abadi MT Condensed Light" charset="0"/>
                <a:ea typeface="Abadi MT Condensed Light" charset="0"/>
                <a:cs typeface="Abadi MT Condensed Light" charset="0"/>
              </a:rPr>
              <a:t>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*p;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for (p = &amp;array[0]; p &lt; &amp;array[size]; p = p + 1)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*p = 0;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a:t>
            </a:r>
            <a:endParaRPr lang="en-US" dirty="0">
              <a:solidFill>
                <a:schemeClr val="tx1"/>
              </a:solidFill>
              <a:latin typeface="Abadi MT Condensed Light" charset="0"/>
              <a:ea typeface="Abadi MT Condensed Light" charset="0"/>
              <a:cs typeface="Abadi MT Condensed Light" charset="0"/>
            </a:endParaRPr>
          </a:p>
        </p:txBody>
      </p:sp>
      <p:sp>
        <p:nvSpPr>
          <p:cNvPr id="15" name="TextBox 14"/>
          <p:cNvSpPr txBox="1"/>
          <p:nvPr/>
        </p:nvSpPr>
        <p:spPr>
          <a:xfrm>
            <a:off x="3774989" y="1102470"/>
            <a:ext cx="2669489" cy="369332"/>
          </a:xfrm>
          <a:prstGeom prst="rect">
            <a:avLst/>
          </a:prstGeom>
          <a:noFill/>
        </p:spPr>
        <p:txBody>
          <a:bodyPr wrap="square" rtlCol="0">
            <a:spAutoFit/>
          </a:bodyPr>
          <a:lstStyle/>
          <a:p>
            <a:r>
              <a:rPr lang="en-US" dirty="0">
                <a:solidFill>
                  <a:schemeClr val="tx1"/>
                </a:solidFill>
              </a:rPr>
              <a:t>Pointer Version</a:t>
            </a:r>
            <a:endParaRPr lang="en-US" dirty="0">
              <a:solidFill>
                <a:schemeClr val="tx1"/>
              </a:solidFill>
            </a:endParaRPr>
          </a:p>
        </p:txBody>
      </p:sp>
      <p:pic>
        <p:nvPicPr>
          <p:cNvPr id="16" name="Picture 15"/>
          <p:cNvPicPr>
            <a:picLocks noChangeAspect="1"/>
          </p:cNvPicPr>
          <p:nvPr/>
        </p:nvPicPr>
        <p:blipFill>
          <a:blip r:embed="rId1"/>
          <a:stretch>
            <a:fillRect/>
          </a:stretch>
        </p:blipFill>
        <p:spPr>
          <a:xfrm>
            <a:off x="268605" y="3263482"/>
            <a:ext cx="8643240" cy="1767494"/>
          </a:xfrm>
          <a:prstGeom prst="rect">
            <a:avLst/>
          </a:prstGeom>
        </p:spPr>
      </p:pic>
      <p:sp>
        <p:nvSpPr>
          <p:cNvPr id="18" name="TextBox 17"/>
          <p:cNvSpPr txBox="1"/>
          <p:nvPr/>
        </p:nvSpPr>
        <p:spPr>
          <a:xfrm>
            <a:off x="365585" y="5287714"/>
            <a:ext cx="8449279" cy="1015663"/>
          </a:xfrm>
          <a:prstGeom prst="rect">
            <a:avLst/>
          </a:prstGeom>
          <a:noFill/>
        </p:spPr>
        <p:txBody>
          <a:bodyPr wrap="square" rtlCol="0">
            <a:spAutoFit/>
          </a:bodyPr>
          <a:lstStyle/>
          <a:p>
            <a:r>
              <a:rPr lang="en-US" sz="2000" dirty="0">
                <a:solidFill>
                  <a:srgbClr val="FF0000"/>
                </a:solidFill>
              </a:rPr>
              <a:t>The pointer version </a:t>
            </a:r>
            <a:r>
              <a:rPr lang="en-US" sz="2000" dirty="0"/>
              <a:t>moves the scaling shift and the array bound addition outside the loop, thereby </a:t>
            </a:r>
            <a:r>
              <a:rPr lang="en-US" sz="2000" b="1" dirty="0">
                <a:solidFill>
                  <a:srgbClr val="FF0000"/>
                </a:solidFill>
              </a:rPr>
              <a:t>reducing the instructions executed per iteration from 6 to 4. </a:t>
            </a:r>
            <a:endParaRPr lang="en-US" sz="2000"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Pointer and Array</a:t>
            </a:r>
            <a:endParaRPr lang="en-US" dirty="0"/>
          </a:p>
        </p:txBody>
      </p:sp>
      <p:sp>
        <p:nvSpPr>
          <p:cNvPr id="7" name="Content Placeholder 6"/>
          <p:cNvSpPr>
            <a:spLocks noGrp="1"/>
          </p:cNvSpPr>
          <p:nvPr>
            <p:ph sz="quarter" idx="13"/>
          </p:nvPr>
        </p:nvSpPr>
        <p:spPr/>
        <p:txBody>
          <a:bodyPr/>
          <a:lstStyle/>
          <a:p>
            <a:endParaRPr lang="en-US"/>
          </a:p>
        </p:txBody>
      </p:sp>
      <p:sp>
        <p:nvSpPr>
          <p:cNvPr id="8" name="Rectangle 7"/>
          <p:cNvSpPr/>
          <p:nvPr/>
        </p:nvSpPr>
        <p:spPr>
          <a:xfrm>
            <a:off x="354352" y="3352800"/>
            <a:ext cx="5513048" cy="2031325"/>
          </a:xfrm>
          <a:prstGeom prst="rect">
            <a:avLst/>
          </a:prstGeom>
        </p:spPr>
        <p:txBody>
          <a:bodyPr wrap="none">
            <a:spAutoFit/>
          </a:bodyPr>
          <a:lstStyle/>
          <a:p>
            <a:r>
              <a:rPr lang="en-US" dirty="0">
                <a:solidFill>
                  <a:schemeClr val="tx1"/>
                </a:solidFill>
              </a:rPr>
              <a:t>	move $t0,$zero	#</a:t>
            </a:r>
            <a:r>
              <a:rPr lang="en-US" dirty="0" err="1">
                <a:solidFill>
                  <a:schemeClr val="tx1"/>
                </a:solidFill>
              </a:rPr>
              <a:t>i</a:t>
            </a:r>
            <a:r>
              <a:rPr lang="en-US" dirty="0">
                <a:solidFill>
                  <a:schemeClr val="tx1"/>
                </a:solidFill>
              </a:rPr>
              <a:t>= 0</a:t>
            </a:r>
            <a:br>
              <a:rPr lang="en-US" dirty="0">
                <a:solidFill>
                  <a:schemeClr val="tx1"/>
                </a:solidFill>
              </a:rPr>
            </a:br>
            <a:r>
              <a:rPr lang="en-US" dirty="0">
                <a:solidFill>
                  <a:schemeClr val="tx1"/>
                </a:solidFill>
              </a:rPr>
              <a:t>loop1: 	</a:t>
            </a:r>
            <a:r>
              <a:rPr lang="en-US" dirty="0" err="1">
                <a:solidFill>
                  <a:schemeClr val="tx1"/>
                </a:solidFill>
              </a:rPr>
              <a:t>sll</a:t>
            </a:r>
            <a:r>
              <a:rPr lang="en-US" dirty="0">
                <a:solidFill>
                  <a:schemeClr val="tx1"/>
                </a:solidFill>
              </a:rPr>
              <a:t> $t1,$t0,2	# $t1 = </a:t>
            </a:r>
            <a:r>
              <a:rPr lang="en-US" dirty="0" err="1">
                <a:solidFill>
                  <a:schemeClr val="tx1"/>
                </a:solidFill>
              </a:rPr>
              <a:t>i</a:t>
            </a:r>
            <a:r>
              <a:rPr lang="en-US" dirty="0">
                <a:solidFill>
                  <a:schemeClr val="tx1"/>
                </a:solidFill>
              </a:rPr>
              <a:t>* 4</a:t>
            </a:r>
            <a:endParaRPr lang="en-US" dirty="0">
              <a:solidFill>
                <a:schemeClr val="tx1"/>
              </a:solidFill>
            </a:endParaRPr>
          </a:p>
          <a:p>
            <a:r>
              <a:rPr lang="en-US" dirty="0">
                <a:solidFill>
                  <a:schemeClr val="tx1"/>
                </a:solidFill>
              </a:rPr>
              <a:t>	add $t2,$a0,$t1	#$t2= address of array[</a:t>
            </a:r>
            <a:r>
              <a:rPr lang="en-US" dirty="0" err="1">
                <a:solidFill>
                  <a:schemeClr val="tx1"/>
                </a:solidFill>
              </a:rPr>
              <a:t>i</a:t>
            </a:r>
            <a:r>
              <a:rPr lang="en-US" dirty="0">
                <a:solidFill>
                  <a:schemeClr val="tx1"/>
                </a:solidFill>
              </a:rPr>
              <a:t>] </a:t>
            </a:r>
            <a:endParaRPr lang="en-US" dirty="0">
              <a:solidFill>
                <a:schemeClr val="tx1"/>
              </a:solidFill>
            </a:endParaRPr>
          </a:p>
          <a:p>
            <a:r>
              <a:rPr lang="en-US" dirty="0">
                <a:solidFill>
                  <a:schemeClr val="tx1"/>
                </a:solidFill>
              </a:rPr>
              <a:t>	</a:t>
            </a:r>
            <a:r>
              <a:rPr lang="en-US" dirty="0" err="1">
                <a:solidFill>
                  <a:schemeClr val="tx1"/>
                </a:solidFill>
              </a:rPr>
              <a:t>sw</a:t>
            </a:r>
            <a:r>
              <a:rPr lang="en-US" dirty="0">
                <a:solidFill>
                  <a:schemeClr val="tx1"/>
                </a:solidFill>
              </a:rPr>
              <a:t> $zero, 0($t2) 	#array[</a:t>
            </a:r>
            <a:r>
              <a:rPr lang="en-US" dirty="0" err="1">
                <a:solidFill>
                  <a:schemeClr val="tx1"/>
                </a:solidFill>
              </a:rPr>
              <a:t>i</a:t>
            </a:r>
            <a:r>
              <a:rPr lang="en-US" dirty="0">
                <a:solidFill>
                  <a:schemeClr val="tx1"/>
                </a:solidFill>
              </a:rPr>
              <a:t>] = 0</a:t>
            </a:r>
            <a:endParaRPr lang="en-US" dirty="0">
              <a:solidFill>
                <a:schemeClr val="tx1"/>
              </a:solidFill>
            </a:endParaRPr>
          </a:p>
          <a:p>
            <a:r>
              <a:rPr lang="en-US" dirty="0">
                <a:solidFill>
                  <a:schemeClr val="tx1"/>
                </a:solidFill>
              </a:rPr>
              <a:t>	</a:t>
            </a:r>
            <a:r>
              <a:rPr lang="tr-TR" dirty="0" err="1">
                <a:solidFill>
                  <a:schemeClr val="tx1"/>
                </a:solidFill>
              </a:rPr>
              <a:t>addi</a:t>
            </a:r>
            <a:r>
              <a:rPr lang="tr-TR" dirty="0">
                <a:solidFill>
                  <a:schemeClr val="tx1"/>
                </a:solidFill>
              </a:rPr>
              <a:t> $t0,$t0,1 	</a:t>
            </a:r>
            <a:r>
              <a:rPr lang="en-US" dirty="0">
                <a:solidFill>
                  <a:schemeClr val="tx1"/>
                </a:solidFill>
              </a:rPr>
              <a:t>#</a:t>
            </a:r>
            <a:r>
              <a:rPr lang="en-US" dirty="0" err="1">
                <a:solidFill>
                  <a:schemeClr val="tx1"/>
                </a:solidFill>
              </a:rPr>
              <a:t>i</a:t>
            </a:r>
            <a:r>
              <a:rPr lang="en-US" dirty="0">
                <a:solidFill>
                  <a:schemeClr val="tx1"/>
                </a:solidFill>
              </a:rPr>
              <a:t>=</a:t>
            </a:r>
            <a:r>
              <a:rPr lang="en-US" dirty="0" err="1">
                <a:solidFill>
                  <a:schemeClr val="tx1"/>
                </a:solidFill>
              </a:rPr>
              <a:t>i</a:t>
            </a:r>
            <a:r>
              <a:rPr lang="en-US" dirty="0">
                <a:solidFill>
                  <a:schemeClr val="tx1"/>
                </a:solidFill>
              </a:rPr>
              <a:t>+ 1</a:t>
            </a:r>
            <a:br>
              <a:rPr lang="en-US" dirty="0">
                <a:solidFill>
                  <a:schemeClr val="tx1"/>
                </a:solidFill>
              </a:rPr>
            </a:br>
            <a:r>
              <a:rPr lang="en-US" dirty="0">
                <a:solidFill>
                  <a:schemeClr val="tx1"/>
                </a:solidFill>
              </a:rPr>
              <a:t>	</a:t>
            </a:r>
            <a:r>
              <a:rPr lang="en-US" dirty="0" err="1">
                <a:solidFill>
                  <a:schemeClr val="tx1"/>
                </a:solidFill>
              </a:rPr>
              <a:t>slt</a:t>
            </a:r>
            <a:r>
              <a:rPr lang="en-US" dirty="0">
                <a:solidFill>
                  <a:schemeClr val="tx1"/>
                </a:solidFill>
              </a:rPr>
              <a:t> $t3,$t0,$a1	# $t3 = (</a:t>
            </a:r>
            <a:r>
              <a:rPr lang="en-US" dirty="0" err="1">
                <a:solidFill>
                  <a:schemeClr val="tx1"/>
                </a:solidFill>
              </a:rPr>
              <a:t>i</a:t>
            </a:r>
            <a:r>
              <a:rPr lang="en-US" dirty="0">
                <a:solidFill>
                  <a:schemeClr val="tx1"/>
                </a:solidFill>
              </a:rPr>
              <a:t> &lt; size) </a:t>
            </a:r>
            <a:endParaRPr lang="en-US" dirty="0">
              <a:solidFill>
                <a:schemeClr val="tx1"/>
              </a:solidFill>
            </a:endParaRPr>
          </a:p>
          <a:p>
            <a:r>
              <a:rPr lang="en-US" dirty="0">
                <a:solidFill>
                  <a:schemeClr val="tx1"/>
                </a:solidFill>
              </a:rPr>
              <a:t>	</a:t>
            </a:r>
            <a:r>
              <a:rPr lang="en-US" dirty="0" err="1">
                <a:solidFill>
                  <a:schemeClr val="tx1"/>
                </a:solidFill>
              </a:rPr>
              <a:t>bne</a:t>
            </a:r>
            <a:r>
              <a:rPr lang="en-US" dirty="0">
                <a:solidFill>
                  <a:schemeClr val="tx1"/>
                </a:solidFill>
              </a:rPr>
              <a:t> $t3,$zero,loop1 #if(</a:t>
            </a:r>
            <a:r>
              <a:rPr lang="en-US" dirty="0" err="1">
                <a:solidFill>
                  <a:schemeClr val="tx1"/>
                </a:solidFill>
              </a:rPr>
              <a:t>i</a:t>
            </a:r>
            <a:r>
              <a:rPr lang="en-US" dirty="0">
                <a:solidFill>
                  <a:schemeClr val="tx1"/>
                </a:solidFill>
              </a:rPr>
              <a:t>&lt;size)gotoloop1 </a:t>
            </a:r>
            <a:endParaRPr lang="en-US" dirty="0">
              <a:solidFill>
                <a:schemeClr val="tx1"/>
              </a:solidFill>
            </a:endParaRPr>
          </a:p>
        </p:txBody>
      </p:sp>
      <p:sp>
        <p:nvSpPr>
          <p:cNvPr id="9" name="Rectangle 8"/>
          <p:cNvSpPr/>
          <p:nvPr/>
        </p:nvSpPr>
        <p:spPr>
          <a:xfrm>
            <a:off x="566047" y="1509156"/>
            <a:ext cx="3637974" cy="1754326"/>
          </a:xfrm>
          <a:prstGeom prst="rect">
            <a:avLst/>
          </a:prstGeom>
        </p:spPr>
        <p:txBody>
          <a:bodyPr wrap="square">
            <a:spAutoFit/>
          </a:bodyPr>
          <a:lstStyle/>
          <a:p>
            <a:r>
              <a:rPr lang="en-US" dirty="0">
                <a:solidFill>
                  <a:schemeClr val="tx1"/>
                </a:solidFill>
                <a:latin typeface="Abadi MT Condensed Light" charset="0"/>
                <a:ea typeface="Abadi MT Condensed Light" charset="0"/>
                <a:cs typeface="Abadi MT Condensed Light" charset="0"/>
              </a:rPr>
              <a:t>clear1(</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array[],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size)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a:t>
            </a:r>
            <a:br>
              <a:rPr lang="en-US" dirty="0">
                <a:solidFill>
                  <a:schemeClr val="tx1"/>
                </a:solidFill>
                <a:latin typeface="Abadi MT Condensed Light" charset="0"/>
                <a:ea typeface="Abadi MT Condensed Light" charset="0"/>
                <a:cs typeface="Abadi MT Condensed Light" charset="0"/>
              </a:rPr>
            </a:br>
            <a:r>
              <a:rPr lang="en-US" dirty="0">
                <a:solidFill>
                  <a:schemeClr val="tx1"/>
                </a:solidFill>
                <a:latin typeface="Abadi MT Condensed Light" charset="0"/>
                <a:ea typeface="Abadi MT Condensed Light" charset="0"/>
                <a:cs typeface="Abadi MT Condensed Light" charset="0"/>
              </a:rPr>
              <a:t>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for (</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 0; </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&lt; size; </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 1)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array[</a:t>
            </a:r>
            <a:r>
              <a:rPr lang="en-US" dirty="0" err="1">
                <a:solidFill>
                  <a:schemeClr val="tx1"/>
                </a:solidFill>
                <a:latin typeface="Abadi MT Condensed Light" charset="0"/>
                <a:ea typeface="Abadi MT Condensed Light" charset="0"/>
                <a:cs typeface="Abadi MT Condensed Light" charset="0"/>
              </a:rPr>
              <a:t>i</a:t>
            </a:r>
            <a:r>
              <a:rPr lang="en-US" dirty="0">
                <a:solidFill>
                  <a:schemeClr val="tx1"/>
                </a:solidFill>
                <a:latin typeface="Abadi MT Condensed Light" charset="0"/>
                <a:ea typeface="Abadi MT Condensed Light" charset="0"/>
                <a:cs typeface="Abadi MT Condensed Light" charset="0"/>
              </a:rPr>
              <a:t>] = 0;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a:t>
            </a:r>
            <a:endParaRPr lang="en-US" dirty="0">
              <a:solidFill>
                <a:schemeClr val="tx1"/>
              </a:solidFill>
              <a:latin typeface="Abadi MT Condensed Light" charset="0"/>
              <a:ea typeface="Abadi MT Condensed Light" charset="0"/>
              <a:cs typeface="Abadi MT Condensed Light" charset="0"/>
            </a:endParaRPr>
          </a:p>
        </p:txBody>
      </p:sp>
      <p:sp>
        <p:nvSpPr>
          <p:cNvPr id="11" name="TextBox 10"/>
          <p:cNvSpPr txBox="1"/>
          <p:nvPr/>
        </p:nvSpPr>
        <p:spPr>
          <a:xfrm>
            <a:off x="539274" y="1081007"/>
            <a:ext cx="2669489" cy="369332"/>
          </a:xfrm>
          <a:prstGeom prst="rect">
            <a:avLst/>
          </a:prstGeom>
          <a:noFill/>
        </p:spPr>
        <p:txBody>
          <a:bodyPr wrap="square" rtlCol="0">
            <a:spAutoFit/>
          </a:bodyPr>
          <a:lstStyle/>
          <a:p>
            <a:r>
              <a:rPr lang="en-US" dirty="0">
                <a:solidFill>
                  <a:schemeClr val="tx1"/>
                </a:solidFill>
              </a:rPr>
              <a:t>Array Version Clear</a:t>
            </a:r>
            <a:endParaRPr lang="en-US" dirty="0">
              <a:solidFill>
                <a:schemeClr val="tx1"/>
              </a:solidFill>
            </a:endParaRPr>
          </a:p>
        </p:txBody>
      </p:sp>
      <p:sp>
        <p:nvSpPr>
          <p:cNvPr id="14" name="Rectangle 13"/>
          <p:cNvSpPr/>
          <p:nvPr/>
        </p:nvSpPr>
        <p:spPr>
          <a:xfrm>
            <a:off x="3810000" y="1529416"/>
            <a:ext cx="5257800" cy="1477328"/>
          </a:xfrm>
          <a:prstGeom prst="rect">
            <a:avLst/>
          </a:prstGeom>
        </p:spPr>
        <p:txBody>
          <a:bodyPr wrap="square">
            <a:spAutoFit/>
          </a:bodyPr>
          <a:lstStyle/>
          <a:p>
            <a:r>
              <a:rPr lang="en-US" dirty="0">
                <a:solidFill>
                  <a:schemeClr val="tx1"/>
                </a:solidFill>
                <a:latin typeface="Abadi MT Condensed Light" charset="0"/>
                <a:ea typeface="Abadi MT Condensed Light" charset="0"/>
                <a:cs typeface="Abadi MT Condensed Light" charset="0"/>
              </a:rPr>
              <a:t>clear2(</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*array,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size) {</a:t>
            </a:r>
            <a:br>
              <a:rPr lang="en-US" dirty="0">
                <a:solidFill>
                  <a:schemeClr val="tx1"/>
                </a:solidFill>
                <a:latin typeface="Abadi MT Condensed Light" charset="0"/>
                <a:ea typeface="Abadi MT Condensed Light" charset="0"/>
                <a:cs typeface="Abadi MT Condensed Light" charset="0"/>
              </a:rPr>
            </a:br>
            <a:r>
              <a:rPr lang="en-US" dirty="0">
                <a:solidFill>
                  <a:schemeClr val="tx1"/>
                </a:solidFill>
                <a:latin typeface="Abadi MT Condensed Light" charset="0"/>
                <a:ea typeface="Abadi MT Condensed Light" charset="0"/>
                <a:cs typeface="Abadi MT Condensed Light" charset="0"/>
              </a:rPr>
              <a:t>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*p;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for (p = &amp;array[0]; p &lt; &amp;array[size]; p = p + 1)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*p = 0;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a:t>
            </a:r>
            <a:endParaRPr lang="en-US" dirty="0">
              <a:solidFill>
                <a:schemeClr val="tx1"/>
              </a:solidFill>
              <a:latin typeface="Abadi MT Condensed Light" charset="0"/>
              <a:ea typeface="Abadi MT Condensed Light" charset="0"/>
              <a:cs typeface="Abadi MT Condensed Light" charset="0"/>
            </a:endParaRPr>
          </a:p>
        </p:txBody>
      </p:sp>
      <p:sp>
        <p:nvSpPr>
          <p:cNvPr id="15" name="TextBox 14"/>
          <p:cNvSpPr txBox="1"/>
          <p:nvPr/>
        </p:nvSpPr>
        <p:spPr>
          <a:xfrm>
            <a:off x="3774989" y="1102470"/>
            <a:ext cx="2669489" cy="369332"/>
          </a:xfrm>
          <a:prstGeom prst="rect">
            <a:avLst/>
          </a:prstGeom>
          <a:noFill/>
        </p:spPr>
        <p:txBody>
          <a:bodyPr wrap="square" rtlCol="0">
            <a:spAutoFit/>
          </a:bodyPr>
          <a:lstStyle/>
          <a:p>
            <a:r>
              <a:rPr lang="en-US" dirty="0">
                <a:solidFill>
                  <a:schemeClr val="tx1"/>
                </a:solidFill>
              </a:rPr>
              <a:t>Pointer Version</a:t>
            </a:r>
            <a:endParaRPr lang="en-US" dirty="0">
              <a:solidFill>
                <a:schemeClr val="tx1"/>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Pointer and Array</a:t>
            </a:r>
            <a:endParaRPr lang="en-US" dirty="0"/>
          </a:p>
        </p:txBody>
      </p:sp>
      <p:sp>
        <p:nvSpPr>
          <p:cNvPr id="7" name="Content Placeholder 6"/>
          <p:cNvSpPr>
            <a:spLocks noGrp="1"/>
          </p:cNvSpPr>
          <p:nvPr>
            <p:ph sz="quarter" idx="13"/>
          </p:nvPr>
        </p:nvSpPr>
        <p:spPr/>
        <p:txBody>
          <a:bodyPr/>
          <a:lstStyle/>
          <a:p>
            <a:endParaRPr lang="en-US"/>
          </a:p>
        </p:txBody>
      </p:sp>
      <p:sp>
        <p:nvSpPr>
          <p:cNvPr id="10" name="Rectangle 9"/>
          <p:cNvSpPr/>
          <p:nvPr/>
        </p:nvSpPr>
        <p:spPr>
          <a:xfrm>
            <a:off x="492211" y="1537652"/>
            <a:ext cx="5375189" cy="1477328"/>
          </a:xfrm>
          <a:prstGeom prst="rect">
            <a:avLst/>
          </a:prstGeom>
        </p:spPr>
        <p:txBody>
          <a:bodyPr wrap="square">
            <a:spAutoFit/>
          </a:bodyPr>
          <a:lstStyle/>
          <a:p>
            <a:r>
              <a:rPr lang="en-US" dirty="0">
                <a:solidFill>
                  <a:schemeClr val="tx1"/>
                </a:solidFill>
                <a:latin typeface="Abadi MT Condensed Light" charset="0"/>
                <a:ea typeface="Abadi MT Condensed Light" charset="0"/>
                <a:cs typeface="Abadi MT Condensed Light" charset="0"/>
              </a:rPr>
              <a:t>clear2(</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*array,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size) {</a:t>
            </a:r>
            <a:br>
              <a:rPr lang="en-US" dirty="0">
                <a:solidFill>
                  <a:schemeClr val="tx1"/>
                </a:solidFill>
                <a:latin typeface="Abadi MT Condensed Light" charset="0"/>
                <a:ea typeface="Abadi MT Condensed Light" charset="0"/>
                <a:cs typeface="Abadi MT Condensed Light" charset="0"/>
              </a:rPr>
            </a:br>
            <a:r>
              <a:rPr lang="en-US" dirty="0">
                <a:solidFill>
                  <a:schemeClr val="tx1"/>
                </a:solidFill>
                <a:latin typeface="Abadi MT Condensed Light" charset="0"/>
                <a:ea typeface="Abadi MT Condensed Light" charset="0"/>
                <a:cs typeface="Abadi MT Condensed Light" charset="0"/>
              </a:rPr>
              <a:t>	</a:t>
            </a:r>
            <a:r>
              <a:rPr lang="en-US" dirty="0" err="1">
                <a:solidFill>
                  <a:schemeClr val="tx1"/>
                </a:solidFill>
                <a:latin typeface="Abadi MT Condensed Light" charset="0"/>
                <a:ea typeface="Abadi MT Condensed Light" charset="0"/>
                <a:cs typeface="Abadi MT Condensed Light" charset="0"/>
              </a:rPr>
              <a:t>int</a:t>
            </a:r>
            <a:r>
              <a:rPr lang="en-US" dirty="0">
                <a:solidFill>
                  <a:schemeClr val="tx1"/>
                </a:solidFill>
                <a:latin typeface="Abadi MT Condensed Light" charset="0"/>
                <a:ea typeface="Abadi MT Condensed Light" charset="0"/>
                <a:cs typeface="Abadi MT Condensed Light" charset="0"/>
              </a:rPr>
              <a:t> *p;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for (p = &amp;array[0]; p &lt; &amp;array[size]; p = p + 1)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*p = 0; </a:t>
            </a:r>
            <a:endParaRPr lang="en-US" dirty="0">
              <a:solidFill>
                <a:schemeClr val="tx1"/>
              </a:solidFill>
              <a:latin typeface="Abadi MT Condensed Light" charset="0"/>
              <a:ea typeface="Abadi MT Condensed Light" charset="0"/>
              <a:cs typeface="Abadi MT Condensed Light" charset="0"/>
            </a:endParaRPr>
          </a:p>
          <a:p>
            <a:r>
              <a:rPr lang="en-US" dirty="0">
                <a:solidFill>
                  <a:schemeClr val="tx1"/>
                </a:solidFill>
                <a:latin typeface="Abadi MT Condensed Light" charset="0"/>
                <a:ea typeface="Abadi MT Condensed Light" charset="0"/>
                <a:cs typeface="Abadi MT Condensed Light" charset="0"/>
              </a:rPr>
              <a:t>} </a:t>
            </a:r>
            <a:endParaRPr lang="en-US" dirty="0">
              <a:solidFill>
                <a:schemeClr val="tx1"/>
              </a:solidFill>
              <a:latin typeface="Abadi MT Condensed Light" charset="0"/>
              <a:ea typeface="Abadi MT Condensed Light" charset="0"/>
              <a:cs typeface="Abadi MT Condensed Light" charset="0"/>
            </a:endParaRPr>
          </a:p>
        </p:txBody>
      </p:sp>
      <p:sp>
        <p:nvSpPr>
          <p:cNvPr id="12" name="TextBox 11"/>
          <p:cNvSpPr txBox="1"/>
          <p:nvPr/>
        </p:nvSpPr>
        <p:spPr>
          <a:xfrm>
            <a:off x="457200" y="1110706"/>
            <a:ext cx="2669489" cy="369332"/>
          </a:xfrm>
          <a:prstGeom prst="rect">
            <a:avLst/>
          </a:prstGeom>
          <a:noFill/>
        </p:spPr>
        <p:txBody>
          <a:bodyPr wrap="square" rtlCol="0">
            <a:spAutoFit/>
          </a:bodyPr>
          <a:lstStyle/>
          <a:p>
            <a:r>
              <a:rPr lang="en-US" dirty="0">
                <a:solidFill>
                  <a:schemeClr val="tx1"/>
                </a:solidFill>
              </a:rPr>
              <a:t>Pointer Version</a:t>
            </a:r>
            <a:endParaRPr lang="en-US" dirty="0">
              <a:solidFill>
                <a:schemeClr val="tx1"/>
              </a:solidFill>
            </a:endParaRPr>
          </a:p>
        </p:txBody>
      </p:sp>
      <p:sp>
        <p:nvSpPr>
          <p:cNvPr id="13" name="Rectangle 12"/>
          <p:cNvSpPr/>
          <p:nvPr/>
        </p:nvSpPr>
        <p:spPr>
          <a:xfrm>
            <a:off x="492211" y="3200400"/>
            <a:ext cx="6487673" cy="2031325"/>
          </a:xfrm>
          <a:prstGeom prst="rect">
            <a:avLst/>
          </a:prstGeom>
        </p:spPr>
        <p:txBody>
          <a:bodyPr wrap="none">
            <a:spAutoFit/>
          </a:bodyPr>
          <a:lstStyle/>
          <a:p>
            <a:r>
              <a:rPr lang="en-US" dirty="0">
                <a:solidFill>
                  <a:schemeClr val="tx1"/>
                </a:solidFill>
              </a:rPr>
              <a:t>	move $t0,$a0	# p = address of array[0]</a:t>
            </a:r>
            <a:endParaRPr lang="en-US" dirty="0">
              <a:solidFill>
                <a:schemeClr val="tx1"/>
              </a:solidFill>
            </a:endParaRPr>
          </a:p>
          <a:p>
            <a:r>
              <a:rPr lang="en-US" dirty="0">
                <a:solidFill>
                  <a:schemeClr val="tx1"/>
                </a:solidFill>
              </a:rPr>
              <a:t>	</a:t>
            </a:r>
            <a:r>
              <a:rPr lang="en-US" dirty="0" err="1">
                <a:solidFill>
                  <a:schemeClr val="tx1"/>
                </a:solidFill>
              </a:rPr>
              <a:t>sll</a:t>
            </a:r>
            <a:r>
              <a:rPr lang="en-US" dirty="0">
                <a:solidFill>
                  <a:schemeClr val="tx1"/>
                </a:solidFill>
              </a:rPr>
              <a:t> $t1,$a1,2	# $t1 = size * 4 </a:t>
            </a:r>
            <a:endParaRPr lang="en-US" dirty="0">
              <a:solidFill>
                <a:schemeClr val="tx1"/>
              </a:solidFill>
            </a:endParaRPr>
          </a:p>
          <a:p>
            <a:r>
              <a:rPr lang="en-US" dirty="0">
                <a:solidFill>
                  <a:schemeClr val="tx1"/>
                </a:solidFill>
              </a:rPr>
              <a:t>	add $t2,$a0,$t1	# $t2 = address of array[size] </a:t>
            </a:r>
            <a:endParaRPr lang="en-US" dirty="0">
              <a:solidFill>
                <a:schemeClr val="tx1"/>
              </a:solidFill>
            </a:endParaRPr>
          </a:p>
          <a:p>
            <a:r>
              <a:rPr lang="en-US" dirty="0">
                <a:solidFill>
                  <a:schemeClr val="tx1"/>
                </a:solidFill>
              </a:rPr>
              <a:t>loop2: 	</a:t>
            </a:r>
            <a:r>
              <a:rPr lang="en-US" dirty="0" err="1">
                <a:solidFill>
                  <a:schemeClr val="tx1"/>
                </a:solidFill>
              </a:rPr>
              <a:t>sw</a:t>
            </a:r>
            <a:r>
              <a:rPr lang="en-US" dirty="0">
                <a:solidFill>
                  <a:schemeClr val="tx1"/>
                </a:solidFill>
              </a:rPr>
              <a:t> $zero,0($t0)	# Memory[p] = 0 </a:t>
            </a:r>
            <a:endParaRPr lang="en-US" dirty="0">
              <a:solidFill>
                <a:schemeClr val="tx1"/>
              </a:solidFill>
            </a:endParaRPr>
          </a:p>
          <a:p>
            <a:r>
              <a:rPr lang="en-US" dirty="0">
                <a:solidFill>
                  <a:schemeClr val="tx1"/>
                </a:solidFill>
              </a:rPr>
              <a:t>	</a:t>
            </a:r>
            <a:r>
              <a:rPr lang="en-US" dirty="0" err="1">
                <a:solidFill>
                  <a:schemeClr val="tx1"/>
                </a:solidFill>
              </a:rPr>
              <a:t>addi</a:t>
            </a:r>
            <a:r>
              <a:rPr lang="en-US" dirty="0">
                <a:solidFill>
                  <a:schemeClr val="tx1"/>
                </a:solidFill>
              </a:rPr>
              <a:t> $t0,$t0,4	# p = p + 4 </a:t>
            </a:r>
            <a:endParaRPr lang="en-US" dirty="0">
              <a:solidFill>
                <a:schemeClr val="tx1"/>
              </a:solidFill>
            </a:endParaRPr>
          </a:p>
          <a:p>
            <a:r>
              <a:rPr lang="en-US" dirty="0">
                <a:solidFill>
                  <a:schemeClr val="tx1"/>
                </a:solidFill>
              </a:rPr>
              <a:t>	</a:t>
            </a:r>
            <a:r>
              <a:rPr lang="en-US" dirty="0" err="1">
                <a:solidFill>
                  <a:schemeClr val="tx1"/>
                </a:solidFill>
              </a:rPr>
              <a:t>slt</a:t>
            </a:r>
            <a:r>
              <a:rPr lang="en-US" dirty="0">
                <a:solidFill>
                  <a:schemeClr val="tx1"/>
                </a:solidFill>
              </a:rPr>
              <a:t> $t3,$t0,$t2	# $t3 = (p&lt;&amp;array[size]) </a:t>
            </a:r>
            <a:endParaRPr lang="en-US" dirty="0">
              <a:solidFill>
                <a:schemeClr val="tx1"/>
              </a:solidFill>
            </a:endParaRPr>
          </a:p>
          <a:p>
            <a:r>
              <a:rPr lang="en-US" dirty="0">
                <a:solidFill>
                  <a:schemeClr val="tx1"/>
                </a:solidFill>
              </a:rPr>
              <a:t>	</a:t>
            </a:r>
            <a:r>
              <a:rPr lang="en-US" dirty="0" err="1">
                <a:solidFill>
                  <a:schemeClr val="tx1"/>
                </a:solidFill>
              </a:rPr>
              <a:t>bne</a:t>
            </a:r>
            <a:r>
              <a:rPr lang="en-US" dirty="0">
                <a:solidFill>
                  <a:schemeClr val="tx1"/>
                </a:solidFill>
              </a:rPr>
              <a:t> $t3,$zero,loop2 # if (p&lt;&amp;array[size]) go to loop2 </a:t>
            </a:r>
            <a:endParaRPr lang="en-US" dirty="0">
              <a:solidFill>
                <a:schemeClr val="tx1"/>
              </a:solidFill>
            </a:endParaRP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0825" y="5638800"/>
            <a:ext cx="8642350" cy="710406"/>
          </a:xfrm>
        </p:spPr>
        <p:txBody>
          <a:bodyPr/>
          <a:lstStyle/>
          <a:p>
            <a:r>
              <a:rPr lang="en-US" dirty="0"/>
              <a:t>Why DLL? And how DLL works ?</a:t>
            </a:r>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Compiler, Assembler, and Linker</a:t>
            </a:r>
            <a:endParaRPr lang="en-US" dirty="0"/>
          </a:p>
        </p:txBody>
      </p:sp>
      <p:sp>
        <p:nvSpPr>
          <p:cNvPr id="7" name="Content Placeholder 6"/>
          <p:cNvSpPr>
            <a:spLocks noGrp="1"/>
          </p:cNvSpPr>
          <p:nvPr>
            <p:ph sz="quarter" idx="13"/>
          </p:nvPr>
        </p:nvSpPr>
        <p:spPr/>
        <p:txBody>
          <a:bodyPr/>
          <a:lstStyle/>
          <a:p>
            <a:r>
              <a:rPr lang="en-US" dirty="0"/>
              <a:t>4.5</a:t>
            </a:r>
            <a:endParaRPr lang="en-US" dirty="0"/>
          </a:p>
        </p:txBody>
      </p:sp>
      <p:pic>
        <p:nvPicPr>
          <p:cNvPr id="8" name="Picture 7"/>
          <p:cNvPicPr>
            <a:picLocks noChangeAspect="1"/>
          </p:cNvPicPr>
          <p:nvPr/>
        </p:nvPicPr>
        <p:blipFill>
          <a:blip r:embed="rId1"/>
          <a:stretch>
            <a:fillRect/>
          </a:stretch>
        </p:blipFill>
        <p:spPr>
          <a:xfrm>
            <a:off x="1524000" y="1143000"/>
            <a:ext cx="6553200" cy="481250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0825" y="1007265"/>
            <a:ext cx="8642350" cy="5469735"/>
          </a:xfrm>
        </p:spPr>
        <p:txBody>
          <a:bodyPr>
            <a:normAutofit fontScale="92500" lnSpcReduction="10000"/>
          </a:bodyPr>
          <a:lstStyle/>
          <a:p>
            <a:r>
              <a:rPr lang="en-US" dirty="0"/>
              <a:t>If data race happens, communication will fail in parallel threads</a:t>
            </a:r>
            <a:endParaRPr lang="en-US" dirty="0"/>
          </a:p>
          <a:p>
            <a:pPr lvl="1"/>
            <a:r>
              <a:rPr lang="en-US" dirty="0"/>
              <a:t>If a shared variable </a:t>
            </a:r>
            <a:r>
              <a:rPr lang="en-US" dirty="0">
                <a:solidFill>
                  <a:srgbClr val="FF0000"/>
                </a:solidFill>
              </a:rPr>
              <a:t>S</a:t>
            </a:r>
            <a:r>
              <a:rPr lang="en-US" dirty="0"/>
              <a:t> is updated by Thread 1</a:t>
            </a:r>
            <a:endParaRPr lang="en-US" dirty="0"/>
          </a:p>
          <a:p>
            <a:pPr lvl="1"/>
            <a:r>
              <a:rPr lang="en-US" dirty="0"/>
              <a:t>Meanwhile Thread 2 read </a:t>
            </a:r>
            <a:r>
              <a:rPr lang="en-US" dirty="0">
                <a:solidFill>
                  <a:srgbClr val="FF0000"/>
                </a:solidFill>
              </a:rPr>
              <a:t>S</a:t>
            </a:r>
            <a:r>
              <a:rPr lang="en-US" dirty="0"/>
              <a:t> which address in $s1</a:t>
            </a:r>
            <a:endParaRPr lang="en-US" dirty="0"/>
          </a:p>
          <a:p>
            <a:pPr lvl="1"/>
            <a:endParaRPr lang="en-US" dirty="0"/>
          </a:p>
          <a:p>
            <a:pPr lvl="1"/>
            <a:endParaRPr lang="en-US" dirty="0"/>
          </a:p>
          <a:p>
            <a:pPr lvl="1"/>
            <a:endParaRPr lang="en-US" dirty="0"/>
          </a:p>
          <a:p>
            <a:pPr lvl="1"/>
            <a:r>
              <a:rPr lang="en-US" dirty="0"/>
              <a:t>An</a:t>
            </a:r>
            <a:r>
              <a:rPr lang="en-US" i="1" dirty="0"/>
              <a:t> atomically </a:t>
            </a:r>
            <a:r>
              <a:rPr lang="en-US" dirty="0"/>
              <a:t>synchronization needed</a:t>
            </a:r>
            <a:endParaRPr lang="en-US" dirty="0"/>
          </a:p>
          <a:p>
            <a:pPr lvl="2"/>
            <a:r>
              <a:rPr lang="en-US" i="1" dirty="0"/>
              <a:t>atomic exchange </a:t>
            </a:r>
            <a:r>
              <a:rPr lang="en-US" dirty="0"/>
              <a:t>or </a:t>
            </a:r>
            <a:r>
              <a:rPr lang="en-US" i="1" dirty="0"/>
              <a:t>atomic swap </a:t>
            </a:r>
            <a:endParaRPr lang="en-US" dirty="0"/>
          </a:p>
          <a:p>
            <a:pPr lvl="2"/>
            <a:r>
              <a:rPr lang="en-US" dirty="0"/>
              <a:t>A lock: 0 for free and 1 for already claimed access </a:t>
            </a:r>
            <a:endParaRPr lang="en-US" dirty="0"/>
          </a:p>
          <a:p>
            <a:pPr lvl="2"/>
            <a:endParaRPr lang="en-US" dirty="0"/>
          </a:p>
          <a:p>
            <a:pPr lvl="1"/>
            <a:endParaRPr lang="en-US" dirty="0"/>
          </a:p>
          <a:p>
            <a:pPr lvl="1"/>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normAutofit fontScale="90000"/>
          </a:bodyPr>
          <a:lstStyle/>
          <a:p>
            <a:r>
              <a:rPr lang="en-US" dirty="0"/>
              <a:t>Parallelism and Instructions: Synchronization</a:t>
            </a:r>
            <a:endParaRPr lang="en-US" dirty="0"/>
          </a:p>
        </p:txBody>
      </p:sp>
      <p:sp>
        <p:nvSpPr>
          <p:cNvPr id="7" name="Content Placeholder 6"/>
          <p:cNvSpPr>
            <a:spLocks noGrp="1"/>
          </p:cNvSpPr>
          <p:nvPr>
            <p:ph sz="quarter" idx="13"/>
          </p:nvPr>
        </p:nvSpPr>
        <p:spPr/>
        <p:txBody>
          <a:bodyPr/>
          <a:lstStyle/>
          <a:p>
            <a:r>
              <a:rPr lang="en-US" dirty="0"/>
              <a:t>4.6</a:t>
            </a:r>
            <a:endParaRPr lang="en-US" dirty="0"/>
          </a:p>
        </p:txBody>
      </p:sp>
      <p:sp>
        <p:nvSpPr>
          <p:cNvPr id="8" name="Rectangle 7"/>
          <p:cNvSpPr/>
          <p:nvPr/>
        </p:nvSpPr>
        <p:spPr>
          <a:xfrm>
            <a:off x="1185930" y="3276600"/>
            <a:ext cx="7040245" cy="1631216"/>
          </a:xfrm>
          <a:prstGeom prst="rect">
            <a:avLst/>
          </a:prstGeom>
        </p:spPr>
        <p:txBody>
          <a:bodyPr wrap="square">
            <a:spAutoFit/>
          </a:bodyPr>
          <a:lstStyle/>
          <a:p>
            <a:r>
              <a:rPr lang="en-US" sz="2000" dirty="0">
                <a:latin typeface="Abadi MT Condensed Light" charset="0"/>
                <a:ea typeface="Abadi MT Condensed Light" charset="0"/>
                <a:cs typeface="Abadi MT Condensed Light" charset="0"/>
              </a:rPr>
              <a:t>again:	</a:t>
            </a:r>
            <a:r>
              <a:rPr lang="en-US" sz="2000" dirty="0" err="1">
                <a:latin typeface="Abadi MT Condensed Light" charset="0"/>
                <a:ea typeface="Abadi MT Condensed Light" charset="0"/>
                <a:cs typeface="Abadi MT Condensed Light" charset="0"/>
              </a:rPr>
              <a:t>addi</a:t>
            </a:r>
            <a:r>
              <a:rPr lang="en-US" sz="2000" dirty="0">
                <a:latin typeface="Abadi MT Condensed Light" charset="0"/>
                <a:ea typeface="Abadi MT Condensed Light" charset="0"/>
                <a:cs typeface="Abadi MT Condensed Light" charset="0"/>
              </a:rPr>
              <a:t> $t0,$zero,1		</a:t>
            </a:r>
            <a:r>
              <a:rPr lang="en-US" sz="2000" dirty="0">
                <a:latin typeface="LetterGothicStd" charset="0"/>
              </a:rPr>
              <a:t># copy locked value </a:t>
            </a:r>
            <a:endParaRPr lang="en-US" sz="2000" dirty="0">
              <a:latin typeface="LetterGothicStd" charset="0"/>
            </a:endParaRPr>
          </a:p>
          <a:p>
            <a:r>
              <a:rPr lang="en-US" sz="2000" dirty="0">
                <a:latin typeface="Abadi MT Condensed Light" charset="0"/>
                <a:ea typeface="Abadi MT Condensed Light" charset="0"/>
                <a:cs typeface="Abadi MT Condensed Light" charset="0"/>
              </a:rPr>
              <a:t>	</a:t>
            </a:r>
            <a:r>
              <a:rPr lang="en-US" sz="2000" dirty="0" err="1">
                <a:latin typeface="Abadi MT Condensed Light" charset="0"/>
                <a:ea typeface="Abadi MT Condensed Light" charset="0"/>
                <a:cs typeface="Abadi MT Condensed Light" charset="0"/>
              </a:rPr>
              <a:t>ll</a:t>
            </a:r>
            <a:r>
              <a:rPr lang="en-US" sz="2000" dirty="0">
                <a:latin typeface="Abadi MT Condensed Light" charset="0"/>
                <a:ea typeface="Abadi MT Condensed Light" charset="0"/>
                <a:cs typeface="Abadi MT Condensed Light" charset="0"/>
              </a:rPr>
              <a:t> $t1,0($s1) 		</a:t>
            </a:r>
            <a:r>
              <a:rPr lang="en-US" sz="2000" dirty="0">
                <a:latin typeface="LetterGothicStd" charset="0"/>
              </a:rPr>
              <a:t># load linked </a:t>
            </a:r>
            <a:endParaRPr lang="en-US" sz="2000" dirty="0">
              <a:latin typeface="LetterGothicStd" charset="0"/>
            </a:endParaRPr>
          </a:p>
          <a:p>
            <a:r>
              <a:rPr lang="en-US" sz="2000" dirty="0">
                <a:latin typeface="Abadi MT Condensed Light" charset="0"/>
                <a:ea typeface="Abadi MT Condensed Light" charset="0"/>
                <a:cs typeface="Abadi MT Condensed Light" charset="0"/>
              </a:rPr>
              <a:t>	</a:t>
            </a:r>
            <a:r>
              <a:rPr lang="en-US" sz="2000" dirty="0" err="1">
                <a:latin typeface="Abadi MT Condensed Light" charset="0"/>
                <a:ea typeface="Abadi MT Condensed Light" charset="0"/>
                <a:cs typeface="Abadi MT Condensed Light" charset="0"/>
              </a:rPr>
              <a:t>sc</a:t>
            </a:r>
            <a:r>
              <a:rPr lang="en-US" sz="2000" dirty="0">
                <a:latin typeface="Abadi MT Condensed Light" charset="0"/>
                <a:ea typeface="Abadi MT Condensed Light" charset="0"/>
                <a:cs typeface="Abadi MT Condensed Light" charset="0"/>
              </a:rPr>
              <a:t> $t0,0($s1) 		</a:t>
            </a:r>
            <a:r>
              <a:rPr lang="en-US" sz="2000" dirty="0">
                <a:latin typeface="LetterGothicStd" charset="0"/>
              </a:rPr>
              <a:t># store conditional </a:t>
            </a:r>
            <a:endParaRPr lang="en-US" sz="2000" dirty="0">
              <a:latin typeface="LetterGothicStd" charset="0"/>
            </a:endParaRPr>
          </a:p>
          <a:p>
            <a:r>
              <a:rPr lang="en-US" sz="2000" dirty="0">
                <a:latin typeface="Abadi MT Condensed Light" charset="0"/>
                <a:ea typeface="Abadi MT Condensed Light" charset="0"/>
                <a:cs typeface="Abadi MT Condensed Light" charset="0"/>
              </a:rPr>
              <a:t>	</a:t>
            </a:r>
            <a:r>
              <a:rPr lang="en-US" sz="2000" dirty="0" err="1">
                <a:latin typeface="Abadi MT Condensed Light" charset="0"/>
                <a:ea typeface="Abadi MT Condensed Light" charset="0"/>
                <a:cs typeface="Abadi MT Condensed Light" charset="0"/>
              </a:rPr>
              <a:t>beq</a:t>
            </a:r>
            <a:r>
              <a:rPr lang="en-US" sz="2000" dirty="0">
                <a:latin typeface="Abadi MT Condensed Light" charset="0"/>
                <a:ea typeface="Abadi MT Condensed Light" charset="0"/>
                <a:cs typeface="Abadi MT Condensed Light" charset="0"/>
              </a:rPr>
              <a:t> $t0,$zero,again		</a:t>
            </a:r>
            <a:r>
              <a:rPr lang="en-US" sz="2000" dirty="0">
                <a:latin typeface="LetterGothicStd" charset="0"/>
              </a:rPr>
              <a:t># branch if store fails </a:t>
            </a:r>
            <a:endParaRPr lang="en-US" sz="2000" dirty="0">
              <a:latin typeface="LetterGothicStd" charset="0"/>
            </a:endParaRPr>
          </a:p>
          <a:p>
            <a:r>
              <a:rPr lang="en-US" sz="2000" dirty="0">
                <a:latin typeface="Abadi MT Condensed Light" charset="0"/>
                <a:ea typeface="Abadi MT Condensed Light" charset="0"/>
                <a:cs typeface="Abadi MT Condensed Light" charset="0"/>
              </a:rPr>
              <a:t>	add $s4,$zero,$t1	</a:t>
            </a:r>
            <a:r>
              <a:rPr lang="en-US" sz="2000" dirty="0">
                <a:latin typeface="LetterGothicStd" charset="0"/>
              </a:rPr>
              <a:t>	# put load value in $s4 </a:t>
            </a:r>
            <a:endParaRPr 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77500" lnSpcReduction="20000"/>
          </a:bodyPr>
          <a:lstStyle/>
          <a:p>
            <a:r>
              <a:rPr lang="en-US" dirty="0"/>
              <a:t>Complex instruction: An instruction does a lot of work, e.g. many operations</a:t>
            </a:r>
            <a:endParaRPr lang="en-US" dirty="0"/>
          </a:p>
          <a:p>
            <a:pPr lvl="1"/>
            <a:r>
              <a:rPr lang="en-US" dirty="0"/>
              <a:t>Insert in a doubly linked list</a:t>
            </a:r>
            <a:endParaRPr lang="en-US" dirty="0"/>
          </a:p>
          <a:p>
            <a:pPr lvl="1"/>
            <a:r>
              <a:rPr lang="en-US" dirty="0"/>
              <a:t>Compute FFT</a:t>
            </a:r>
            <a:endParaRPr lang="en-US" dirty="0"/>
          </a:p>
          <a:p>
            <a:pPr lvl="1"/>
            <a:r>
              <a:rPr lang="en-US" dirty="0"/>
              <a:t>String copy</a:t>
            </a:r>
            <a:endParaRPr lang="en-US" dirty="0"/>
          </a:p>
          <a:p>
            <a:endParaRPr lang="en-US" dirty="0"/>
          </a:p>
          <a:p>
            <a:r>
              <a:rPr lang="en-US" dirty="0"/>
              <a:t>Simple instruction: An instruction does small amount of work, it is a primitive using which complex operations can be built</a:t>
            </a:r>
            <a:endParaRPr lang="en-US" dirty="0"/>
          </a:p>
          <a:p>
            <a:pPr lvl="1"/>
            <a:r>
              <a:rPr lang="en-US" dirty="0"/>
              <a:t>Add</a:t>
            </a:r>
            <a:endParaRPr lang="en-US" dirty="0"/>
          </a:p>
          <a:p>
            <a:pPr lvl="1"/>
            <a:r>
              <a:rPr lang="en-US" dirty="0"/>
              <a:t>XOR</a:t>
            </a:r>
            <a:endParaRPr lang="en-US" dirty="0"/>
          </a:p>
          <a:p>
            <a:pPr lvl="1"/>
            <a:r>
              <a:rPr lang="en-US" dirty="0"/>
              <a:t>Multiply</a:t>
            </a:r>
            <a:endParaRPr lang="en-US" dirty="0"/>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CISC vs RISC</a:t>
            </a:r>
            <a:endParaRPr lang="en-US" dirty="0"/>
          </a:p>
        </p:txBody>
      </p:sp>
      <p:sp>
        <p:nvSpPr>
          <p:cNvPr id="7" name="Content Placeholder 6"/>
          <p:cNvSpPr>
            <a:spLocks noGrp="1"/>
          </p:cNvSpPr>
          <p:nvPr>
            <p:ph sz="quarter" idx="13"/>
          </p:nvPr>
        </p:nvSpPr>
        <p:spPr/>
        <p:txBody>
          <a:bodyPr/>
          <a:lstStyle/>
          <a:p>
            <a:r>
              <a:rPr lang="en-US" altLang="zh-CN" dirty="0"/>
              <a:t>5.0</a:t>
            </a:r>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0825" y="3276601"/>
            <a:ext cx="8642350" cy="3072606"/>
          </a:xfrm>
        </p:spPr>
        <p:txBody>
          <a:bodyPr>
            <a:normAutofit/>
          </a:bodyPr>
          <a:lstStyle/>
          <a:p>
            <a:r>
              <a:rPr lang="en-US" altLang="x-none" sz="2000" dirty="0"/>
              <a:t>Where to place the ISA? Semantic gap</a:t>
            </a:r>
            <a:endParaRPr lang="en-US" altLang="x-none" sz="2000" dirty="0"/>
          </a:p>
          <a:p>
            <a:pPr lvl="1"/>
            <a:r>
              <a:rPr lang="en-US" altLang="x-none" sz="1600" dirty="0"/>
              <a:t>Closer to high-level language (HLL) </a:t>
            </a:r>
            <a:r>
              <a:rPr lang="en-US" altLang="x-none" sz="1600" dirty="0">
                <a:sym typeface="Wingdings" panose="05000000000000000000" pitchFamily="2" charset="2"/>
              </a:rPr>
              <a:t> Small semantic gap, complex instructions</a:t>
            </a:r>
            <a:endParaRPr lang="en-US" altLang="x-none" sz="1600" dirty="0"/>
          </a:p>
          <a:p>
            <a:pPr lvl="1"/>
            <a:r>
              <a:rPr lang="en-US" altLang="x-none" sz="1600" dirty="0"/>
              <a:t>Closer to hardware control signals? </a:t>
            </a:r>
            <a:r>
              <a:rPr lang="en-US" altLang="x-none" sz="1600" dirty="0">
                <a:sym typeface="Wingdings" panose="05000000000000000000" pitchFamily="2" charset="2"/>
              </a:rPr>
              <a:t> Large semantic gap, simple instructions</a:t>
            </a:r>
            <a:endParaRPr lang="en-US" altLang="x-none" sz="1600" dirty="0"/>
          </a:p>
          <a:p>
            <a:r>
              <a:rPr lang="en-US" altLang="x-none" sz="2000" dirty="0"/>
              <a:t>RISC vs. CISC machines</a:t>
            </a:r>
            <a:endParaRPr lang="en-US" altLang="x-none" sz="2000" dirty="0"/>
          </a:p>
          <a:p>
            <a:pPr lvl="1"/>
            <a:r>
              <a:rPr lang="en-US" altLang="x-none" sz="1600" dirty="0"/>
              <a:t>RISC: Reduced instruction set computer</a:t>
            </a:r>
            <a:endParaRPr lang="en-US" altLang="x-none" sz="1600" dirty="0"/>
          </a:p>
          <a:p>
            <a:pPr lvl="1"/>
            <a:r>
              <a:rPr lang="en-US" altLang="x-none" sz="1600" dirty="0"/>
              <a:t>CISC: Complex instruction set computer</a:t>
            </a:r>
            <a:endParaRPr lang="en-US" altLang="x-none" sz="1600" dirty="0"/>
          </a:p>
          <a:p>
            <a:pPr lvl="2"/>
            <a:r>
              <a:rPr lang="en-US" altLang="x-none" sz="1400" dirty="0"/>
              <a:t>FFT, QUICKSORT, POLY, FP instructions?</a:t>
            </a:r>
            <a:endParaRPr lang="en-US" altLang="x-none" sz="1400" dirty="0"/>
          </a:p>
          <a:p>
            <a:pPr lvl="2"/>
            <a:r>
              <a:rPr lang="en-US" altLang="x-none" sz="1400" dirty="0"/>
              <a:t>VAX INDEX instruction (array access with bounds checking)</a:t>
            </a:r>
            <a:endParaRPr lang="en-US" altLang="x-none" sz="1400"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ISA-level Tradeoffs: Semantic Gap</a:t>
            </a:r>
            <a:endParaRPr lang="en-US" dirty="0"/>
          </a:p>
        </p:txBody>
      </p:sp>
      <p:sp>
        <p:nvSpPr>
          <p:cNvPr id="7" name="Content Placeholder 6"/>
          <p:cNvSpPr>
            <a:spLocks noGrp="1"/>
          </p:cNvSpPr>
          <p:nvPr>
            <p:ph sz="quarter" idx="13"/>
          </p:nvPr>
        </p:nvSpPr>
        <p:spPr/>
        <p:txBody>
          <a:bodyPr/>
          <a:lstStyle/>
          <a:p>
            <a:endParaRPr lang="en-US"/>
          </a:p>
        </p:txBody>
      </p:sp>
      <p:pic>
        <p:nvPicPr>
          <p:cNvPr id="8" name="Picture 7"/>
          <p:cNvPicPr>
            <a:picLocks noChangeAspect="1"/>
          </p:cNvPicPr>
          <p:nvPr/>
        </p:nvPicPr>
        <p:blipFill>
          <a:blip r:embed="rId1"/>
          <a:stretch>
            <a:fillRect/>
          </a:stretch>
        </p:blipFill>
        <p:spPr>
          <a:xfrm>
            <a:off x="-2146" y="700892"/>
            <a:ext cx="9144000" cy="29094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Arithmetic</a:t>
            </a:r>
            <a:endParaRPr lang="en-US" dirty="0"/>
          </a:p>
          <a:p>
            <a:r>
              <a:rPr lang="en-US" dirty="0"/>
              <a:t>Data Transfer</a:t>
            </a:r>
            <a:endParaRPr lang="en-US" dirty="0"/>
          </a:p>
          <a:p>
            <a:r>
              <a:rPr lang="en-US" dirty="0"/>
              <a:t>Logical</a:t>
            </a:r>
            <a:endParaRPr lang="en-US" dirty="0"/>
          </a:p>
          <a:p>
            <a:r>
              <a:rPr lang="en-US" dirty="0"/>
              <a:t>Conditional Branch</a:t>
            </a:r>
            <a:endParaRPr lang="en-US" dirty="0"/>
          </a:p>
          <a:p>
            <a:r>
              <a:rPr lang="en-US" dirty="0"/>
              <a:t>Unconditional Jump</a:t>
            </a:r>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zh-CN" dirty="0"/>
              <a:t>Recap: MISP ISA</a:t>
            </a:r>
            <a:endParaRPr lang="en-US" dirty="0"/>
          </a:p>
        </p:txBody>
      </p:sp>
      <p:sp>
        <p:nvSpPr>
          <p:cNvPr id="7" name="Content Placeholder 6"/>
          <p:cNvSpPr>
            <a:spLocks noGrp="1"/>
          </p:cNvSpPr>
          <p:nvPr>
            <p:ph sz="quarter" idx="13"/>
          </p:nvPr>
        </p:nvSpPr>
        <p:spPr/>
        <p:txBody>
          <a:bodyPr/>
          <a:lstStyle/>
          <a:p>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r>
              <a:rPr lang="en-US" altLang="x-none" sz="2000" dirty="0"/>
              <a:t>Fixed length: Length of all instructions the same</a:t>
            </a:r>
            <a:endParaRPr lang="en-US" altLang="x-none" sz="2000" dirty="0"/>
          </a:p>
          <a:p>
            <a:pPr lvl="1"/>
            <a:r>
              <a:rPr lang="en-US" altLang="x-none" sz="1800" dirty="0"/>
              <a:t>	+ Easier to decode single instruction in hardware</a:t>
            </a:r>
            <a:endParaRPr lang="en-US" altLang="x-none" sz="1800" dirty="0"/>
          </a:p>
          <a:p>
            <a:pPr lvl="1"/>
            <a:r>
              <a:rPr lang="en-US" altLang="x-none" sz="1800" dirty="0"/>
              <a:t>	+ Easier to decode multiple instructions concurrently</a:t>
            </a:r>
            <a:endParaRPr lang="en-US" altLang="x-none" sz="1800" dirty="0"/>
          </a:p>
          <a:p>
            <a:pPr lvl="1"/>
            <a:r>
              <a:rPr lang="en-US" altLang="x-none" sz="1800" dirty="0"/>
              <a:t>	-- Wasted bits in instructions (Why is this bad?)</a:t>
            </a:r>
            <a:endParaRPr lang="en-US" altLang="x-none" sz="1800" dirty="0"/>
          </a:p>
          <a:p>
            <a:pPr lvl="1"/>
            <a:r>
              <a:rPr lang="en-US" altLang="x-none" sz="1800" dirty="0"/>
              <a:t>	-- Harder-to-extend ISA (how to add new instructions?)</a:t>
            </a:r>
            <a:endParaRPr lang="en-US" altLang="x-none" sz="1800" dirty="0"/>
          </a:p>
          <a:p>
            <a:r>
              <a:rPr lang="en-US" altLang="x-none" sz="2000" dirty="0"/>
              <a:t>Variable length: Length of instructions different (determined by opcode and sub-opcode)</a:t>
            </a:r>
            <a:endParaRPr lang="en-US" altLang="x-none" sz="2000" dirty="0"/>
          </a:p>
          <a:p>
            <a:pPr lvl="2"/>
            <a:r>
              <a:rPr lang="en-US" altLang="x-none" sz="1600" dirty="0"/>
              <a:t>+ Compact encoding (Why is this good?)</a:t>
            </a:r>
            <a:endParaRPr lang="en-US" altLang="x-none" sz="1600" dirty="0"/>
          </a:p>
          <a:p>
            <a:pPr lvl="2"/>
            <a:r>
              <a:rPr lang="en-US" altLang="x-none" sz="1600" dirty="0"/>
              <a:t>	Intel 432: Huffman encoding (sort of). 6 to 321 bit instructions. How?</a:t>
            </a:r>
            <a:endParaRPr lang="en-US" altLang="x-none" sz="1600" dirty="0"/>
          </a:p>
          <a:p>
            <a:pPr lvl="2"/>
            <a:r>
              <a:rPr lang="en-US" altLang="x-none" sz="1600" dirty="0"/>
              <a:t>-- More logic to decode a single instruction</a:t>
            </a:r>
            <a:endParaRPr lang="en-US" altLang="x-none" sz="1600" dirty="0"/>
          </a:p>
          <a:p>
            <a:pPr lvl="2"/>
            <a:r>
              <a:rPr lang="en-US" altLang="x-none" sz="1600" dirty="0"/>
              <a:t>-- Harder to decode multiple instructions concurrently</a:t>
            </a:r>
            <a:endParaRPr lang="en-US" altLang="x-none" sz="1600" dirty="0"/>
          </a:p>
          <a:p>
            <a:pPr lvl="2"/>
            <a:endParaRPr lang="en-US" altLang="x-none" sz="1600" dirty="0"/>
          </a:p>
          <a:p>
            <a:r>
              <a:rPr lang="en-US" altLang="x-none" sz="2000" dirty="0"/>
              <a:t>Tradeoffs</a:t>
            </a:r>
            <a:endParaRPr lang="en-US" altLang="x-none" sz="2000" dirty="0"/>
          </a:p>
          <a:p>
            <a:pPr lvl="1"/>
            <a:r>
              <a:rPr lang="en-US" altLang="x-none" sz="1800" dirty="0"/>
              <a:t>Code size (memory space, bandwidth, latency) vs. hardware complexity</a:t>
            </a:r>
            <a:endParaRPr lang="en-US" altLang="x-none" sz="1800" dirty="0"/>
          </a:p>
          <a:p>
            <a:pPr lvl="1"/>
            <a:r>
              <a:rPr lang="en-US" altLang="x-none" sz="1800" dirty="0"/>
              <a:t>ISA extensibility and expressiveness vs. hardware complexity</a:t>
            </a:r>
            <a:endParaRPr lang="en-US" altLang="x-none" sz="1800" dirty="0"/>
          </a:p>
          <a:p>
            <a:pPr lvl="1"/>
            <a:r>
              <a:rPr lang="en-US" altLang="x-none" sz="1800" dirty="0"/>
              <a:t>Performance? Smaller code vs. ease of decode</a:t>
            </a:r>
            <a:endParaRPr lang="en-US" altLang="x-none" sz="1800"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x-none" dirty="0">
                <a:ea typeface="楷体" panose="02010609060101010101" pitchFamily="49" charset="-122"/>
                <a:cs typeface="楷体" panose="02010609060101010101" pitchFamily="49" charset="-122"/>
              </a:rPr>
              <a:t>ISA-level Tradeoffs: Instruction Length</a:t>
            </a:r>
            <a:endParaRPr lang="en-US" dirty="0"/>
          </a:p>
        </p:txBody>
      </p:sp>
      <p:sp>
        <p:nvSpPr>
          <p:cNvPr id="7" name="Content Placeholder 6"/>
          <p:cNvSpPr>
            <a:spLocks noGrp="1"/>
          </p:cNvSpPr>
          <p:nvPr>
            <p:ph sz="quarter" idx="13"/>
          </p:nvPr>
        </p:nvSpPr>
        <p:spPr/>
        <p:txBody>
          <a:bodyPr/>
          <a:lstStyle/>
          <a:p>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r>
              <a:rPr lang="en-US" altLang="x-none" sz="2400" dirty="0"/>
              <a:t>Uniform decode: Same bits in each instruction correspond to the same meaning</a:t>
            </a:r>
            <a:endParaRPr lang="en-US" altLang="x-none" sz="2400" dirty="0"/>
          </a:p>
          <a:p>
            <a:pPr lvl="1"/>
            <a:r>
              <a:rPr lang="en-US" altLang="x-none" sz="2000" dirty="0"/>
              <a:t>Opcode is always in the same location</a:t>
            </a:r>
            <a:endParaRPr lang="en-US" altLang="x-none" sz="2000" dirty="0"/>
          </a:p>
          <a:p>
            <a:pPr lvl="1"/>
            <a:r>
              <a:rPr lang="en-US" altLang="x-none" sz="2000" dirty="0"/>
              <a:t>Ditto operand specifiers, immediate values, …</a:t>
            </a:r>
            <a:endParaRPr lang="en-US" altLang="x-none" sz="2000" dirty="0"/>
          </a:p>
          <a:p>
            <a:pPr lvl="1"/>
            <a:r>
              <a:rPr lang="en-US" altLang="x-none" sz="2000" dirty="0"/>
              <a:t>Many </a:t>
            </a:r>
            <a:r>
              <a:rPr lang="ja-JP" altLang="en-US" sz="2000" dirty="0"/>
              <a:t>“</a:t>
            </a:r>
            <a:r>
              <a:rPr lang="en-US" altLang="ja-JP" sz="2000" dirty="0"/>
              <a:t>RISC</a:t>
            </a:r>
            <a:r>
              <a:rPr lang="ja-JP" altLang="en-US" sz="2000" dirty="0"/>
              <a:t>”</a:t>
            </a:r>
            <a:r>
              <a:rPr lang="en-US" altLang="ja-JP" sz="2000" dirty="0"/>
              <a:t> ISAs: Alpha, MIPS, SPARC</a:t>
            </a:r>
            <a:endParaRPr lang="en-US" altLang="ja-JP" sz="2000" dirty="0"/>
          </a:p>
          <a:p>
            <a:pPr lvl="1"/>
            <a:r>
              <a:rPr lang="en-US" altLang="x-none" sz="2000" dirty="0"/>
              <a:t>+ Easier decode, simpler hardware</a:t>
            </a:r>
            <a:endParaRPr lang="en-US" altLang="x-none" sz="2000" dirty="0"/>
          </a:p>
          <a:p>
            <a:pPr lvl="1"/>
            <a:r>
              <a:rPr lang="en-US" altLang="x-none" sz="2000" dirty="0"/>
              <a:t>+ Enables parallelism: generate target address before knowing the instruction is a branch</a:t>
            </a:r>
            <a:endParaRPr lang="en-US" altLang="x-none" sz="2000" dirty="0"/>
          </a:p>
          <a:p>
            <a:pPr lvl="1"/>
            <a:r>
              <a:rPr lang="en-US" altLang="x-none" sz="2000" dirty="0"/>
              <a:t>-- Restricts instruction format (fewer instructions?) or wastes space</a:t>
            </a:r>
            <a:endParaRPr lang="en-US" altLang="x-none" sz="2000" dirty="0"/>
          </a:p>
          <a:p>
            <a:pPr lvl="1"/>
            <a:endParaRPr lang="en-US" altLang="x-none" sz="2000" dirty="0"/>
          </a:p>
          <a:p>
            <a:r>
              <a:rPr lang="en-US" altLang="x-none" sz="2400" dirty="0"/>
              <a:t>Non-uniform decode</a:t>
            </a:r>
            <a:endParaRPr lang="en-US" altLang="x-none" sz="2400" dirty="0"/>
          </a:p>
          <a:p>
            <a:pPr lvl="1"/>
            <a:r>
              <a:rPr lang="en-US" altLang="x-none" sz="2000" dirty="0"/>
              <a:t>E.g., opcode can be the 1st-7th byte in x86</a:t>
            </a:r>
            <a:endParaRPr lang="en-US" altLang="x-none" sz="2000" dirty="0"/>
          </a:p>
          <a:p>
            <a:pPr lvl="1"/>
            <a:r>
              <a:rPr lang="en-US" altLang="x-none" sz="2000" dirty="0"/>
              <a:t>+ More compact and powerful instruction format</a:t>
            </a:r>
            <a:endParaRPr lang="en-US" altLang="x-none" sz="2000" dirty="0"/>
          </a:p>
          <a:p>
            <a:pPr lvl="1"/>
            <a:r>
              <a:rPr lang="en-US" altLang="x-none" sz="2000" dirty="0"/>
              <a:t>-- More complex decode logic</a:t>
            </a:r>
            <a:endParaRPr lang="en-US" altLang="x-none" sz="2000"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x-none" dirty="0">
                <a:ea typeface="楷体" panose="02010609060101010101" pitchFamily="49" charset="-122"/>
                <a:cs typeface="楷体" panose="02010609060101010101" pitchFamily="49" charset="-122"/>
              </a:rPr>
              <a:t>ISA-level Tradeoffs: Uniform Decode</a:t>
            </a:r>
            <a:endParaRPr lang="en-US" dirty="0"/>
          </a:p>
        </p:txBody>
      </p:sp>
      <p:sp>
        <p:nvSpPr>
          <p:cNvPr id="7" name="Content Placeholder 6"/>
          <p:cNvSpPr>
            <a:spLocks noGrp="1"/>
          </p:cNvSpPr>
          <p:nvPr>
            <p:ph sz="quarter" idx="13"/>
          </p:nvPr>
        </p:nvSpPr>
        <p:spPr/>
        <p:txBody>
          <a:bodyPr/>
          <a:lstStyle/>
          <a:p>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r>
              <a:rPr lang="en-US" altLang="x-none" sz="2800" dirty="0"/>
              <a:t>Affects:</a:t>
            </a:r>
            <a:endParaRPr lang="en-US" altLang="x-none" sz="2800" dirty="0"/>
          </a:p>
          <a:p>
            <a:pPr lvl="1"/>
            <a:r>
              <a:rPr lang="en-US" altLang="x-none" sz="2400" dirty="0"/>
              <a:t>Number of bits used for encoding register address</a:t>
            </a:r>
            <a:endParaRPr lang="en-US" altLang="x-none" sz="2400" dirty="0"/>
          </a:p>
          <a:p>
            <a:pPr lvl="1"/>
            <a:r>
              <a:rPr lang="en-US" altLang="x-none" sz="2400" dirty="0"/>
              <a:t>Number of values kept in fast storage (register file)</a:t>
            </a:r>
            <a:endParaRPr lang="en-US" altLang="x-none" sz="2400" dirty="0"/>
          </a:p>
          <a:p>
            <a:pPr lvl="1"/>
            <a:r>
              <a:rPr lang="en-US" altLang="x-none" sz="2400" dirty="0"/>
              <a:t>(</a:t>
            </a:r>
            <a:r>
              <a:rPr lang="en-US" altLang="x-none" sz="2400" dirty="0" err="1"/>
              <a:t>uarch</a:t>
            </a:r>
            <a:r>
              <a:rPr lang="en-US" altLang="x-none" sz="2400" dirty="0"/>
              <a:t>) Size, access time, power consumption of register file</a:t>
            </a:r>
            <a:endParaRPr lang="en-US" altLang="x-none" sz="2400" dirty="0"/>
          </a:p>
          <a:p>
            <a:pPr lvl="1"/>
            <a:endParaRPr lang="en-US" altLang="x-none" sz="2400" dirty="0"/>
          </a:p>
          <a:p>
            <a:r>
              <a:rPr lang="en-US" altLang="x-none" sz="2800" dirty="0"/>
              <a:t>Large number of registers:</a:t>
            </a:r>
            <a:endParaRPr lang="en-US" altLang="x-none" sz="2800" dirty="0"/>
          </a:p>
          <a:p>
            <a:pPr lvl="1"/>
            <a:r>
              <a:rPr lang="en-US" altLang="x-none" sz="2400" dirty="0"/>
              <a:t>+ Enables better register allocation (and optimizations) by compiler </a:t>
            </a:r>
            <a:r>
              <a:rPr lang="en-US" altLang="x-none" sz="2400" dirty="0">
                <a:sym typeface="Wingdings" panose="05000000000000000000" pitchFamily="2" charset="2"/>
              </a:rPr>
              <a:t> fewer saves/restores</a:t>
            </a:r>
            <a:endParaRPr lang="en-US" altLang="x-none" sz="2400" dirty="0"/>
          </a:p>
          <a:p>
            <a:pPr lvl="1"/>
            <a:r>
              <a:rPr lang="en-US" altLang="x-none" sz="2400" dirty="0"/>
              <a:t>-- Larger instruction size</a:t>
            </a:r>
            <a:endParaRPr lang="en-US" altLang="x-none" sz="2400" dirty="0"/>
          </a:p>
          <a:p>
            <a:pPr lvl="1"/>
            <a:r>
              <a:rPr lang="en-US" altLang="x-none" sz="2400" dirty="0"/>
              <a:t>-- Larger register file size</a:t>
            </a:r>
            <a:endParaRPr lang="en-US" altLang="x-none" sz="2400"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x-none" dirty="0">
                <a:ea typeface="楷体" panose="02010609060101010101" pitchFamily="49" charset="-122"/>
                <a:cs typeface="楷体" panose="02010609060101010101" pitchFamily="49" charset="-122"/>
              </a:rPr>
              <a:t>ISA-level Tradeoffs: Number of Registers</a:t>
            </a:r>
            <a:endParaRPr lang="en-US" dirty="0"/>
          </a:p>
        </p:txBody>
      </p:sp>
      <p:sp>
        <p:nvSpPr>
          <p:cNvPr id="7" name="Content Placeholder 6"/>
          <p:cNvSpPr>
            <a:spLocks noGrp="1"/>
          </p:cNvSpPr>
          <p:nvPr>
            <p:ph sz="quarter" idx="13"/>
          </p:nvPr>
        </p:nvSpPr>
        <p:spPr/>
        <p:txBody>
          <a:bodyPr/>
          <a:lstStyle/>
          <a:p>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r>
              <a:rPr lang="en-US" altLang="x-none" sz="2400" dirty="0"/>
              <a:t>Addressing mode specifies how to obtain an operand of an instruction</a:t>
            </a:r>
            <a:endParaRPr lang="en-US" altLang="x-none" sz="2400" dirty="0"/>
          </a:p>
          <a:p>
            <a:pPr lvl="1"/>
            <a:r>
              <a:rPr lang="en-US" altLang="x-none" sz="2000" dirty="0"/>
              <a:t>Register</a:t>
            </a:r>
            <a:endParaRPr lang="en-US" altLang="x-none" sz="2000" dirty="0"/>
          </a:p>
          <a:p>
            <a:pPr lvl="1"/>
            <a:r>
              <a:rPr lang="en-US" altLang="x-none" sz="2000" dirty="0"/>
              <a:t>Immediate</a:t>
            </a:r>
            <a:endParaRPr lang="en-US" altLang="x-none" sz="2000" dirty="0"/>
          </a:p>
          <a:p>
            <a:pPr lvl="1"/>
            <a:r>
              <a:rPr lang="en-US" altLang="x-none" sz="2000" dirty="0"/>
              <a:t>Memory (displacement, register indirect, indexed, absolute, memory indirect, </a:t>
            </a:r>
            <a:r>
              <a:rPr lang="en-US" altLang="x-none" sz="2000" dirty="0" err="1"/>
              <a:t>autoincrement</a:t>
            </a:r>
            <a:r>
              <a:rPr lang="en-US" altLang="x-none" sz="2000" dirty="0"/>
              <a:t>, </a:t>
            </a:r>
            <a:r>
              <a:rPr lang="en-US" altLang="x-none" sz="2000" dirty="0" err="1"/>
              <a:t>autodecrement</a:t>
            </a:r>
            <a:r>
              <a:rPr lang="en-US" altLang="x-none" sz="2000" dirty="0"/>
              <a:t>, …)</a:t>
            </a:r>
            <a:endParaRPr lang="en-US" altLang="x-none" sz="2000" dirty="0"/>
          </a:p>
          <a:p>
            <a:pPr lvl="1"/>
            <a:endParaRPr lang="en-US" altLang="x-none" sz="2000" dirty="0"/>
          </a:p>
          <a:p>
            <a:r>
              <a:rPr lang="en-US" altLang="x-none" sz="2400" dirty="0"/>
              <a:t>More modes: </a:t>
            </a:r>
            <a:endParaRPr lang="en-US" altLang="x-none" sz="2400" dirty="0"/>
          </a:p>
          <a:p>
            <a:pPr lvl="1"/>
            <a:r>
              <a:rPr lang="en-US" altLang="x-none" sz="2000" dirty="0"/>
              <a:t>+ help better support programming constructs (arrays, pointer-based accesses)</a:t>
            </a:r>
            <a:endParaRPr lang="en-US" altLang="x-none" sz="2000" dirty="0"/>
          </a:p>
          <a:p>
            <a:pPr lvl="1"/>
            <a:r>
              <a:rPr lang="en-US" altLang="x-none" sz="2000" dirty="0"/>
              <a:t>-- make it harder for the architect to design </a:t>
            </a:r>
            <a:endParaRPr lang="en-US" altLang="x-none" sz="2000" dirty="0"/>
          </a:p>
          <a:p>
            <a:pPr lvl="1"/>
            <a:r>
              <a:rPr lang="en-US" altLang="x-none" sz="2000" dirty="0"/>
              <a:t>-- too many choices for the compiler? </a:t>
            </a:r>
            <a:endParaRPr lang="en-US" altLang="x-none" sz="2000" dirty="0"/>
          </a:p>
          <a:p>
            <a:pPr lvl="2"/>
            <a:r>
              <a:rPr lang="en-US" altLang="x-none" sz="1800" dirty="0"/>
              <a:t>Many ways to do the same thing complicates compiler design</a:t>
            </a:r>
            <a:endParaRPr lang="en-US" altLang="x-none" sz="1800" dirty="0"/>
          </a:p>
          <a:p>
            <a:pPr lvl="2"/>
            <a:r>
              <a:rPr lang="en-US" altLang="x-none" sz="1800" dirty="0" err="1"/>
              <a:t>Wulf</a:t>
            </a:r>
            <a:r>
              <a:rPr lang="en-US" altLang="x-none" sz="1800" dirty="0"/>
              <a:t>, </a:t>
            </a:r>
            <a:r>
              <a:rPr lang="ja-JP" altLang="en-US" sz="1800" dirty="0"/>
              <a:t>“</a:t>
            </a:r>
            <a:r>
              <a:rPr lang="en-US" altLang="ja-JP" sz="1800" dirty="0"/>
              <a:t>Compilers and Computer Architecture,</a:t>
            </a:r>
            <a:r>
              <a:rPr lang="ja-JP" altLang="en-US" sz="1800" dirty="0"/>
              <a:t>”</a:t>
            </a:r>
            <a:r>
              <a:rPr lang="en-US" altLang="ja-JP" sz="1800"/>
              <a:t> IEEE Computer 1981</a:t>
            </a:r>
            <a:endParaRPr lang="en-US" altLang="ja-JP" sz="180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x-none" dirty="0">
                <a:ea typeface="楷体" panose="02010609060101010101" pitchFamily="49" charset="-122"/>
                <a:cs typeface="楷体" panose="02010609060101010101" pitchFamily="49" charset="-122"/>
              </a:rPr>
              <a:t>ISA-level Tradeoffs: Addressing Modes</a:t>
            </a:r>
            <a:endParaRPr lang="en-US" dirty="0"/>
          </a:p>
        </p:txBody>
      </p:sp>
      <p:sp>
        <p:nvSpPr>
          <p:cNvPr id="7" name="Content Placeholder 6"/>
          <p:cNvSpPr>
            <a:spLocks noGrp="1"/>
          </p:cNvSpPr>
          <p:nvPr>
            <p:ph sz="quarter" idx="13"/>
          </p:nvPr>
        </p:nvSpPr>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Arithmetic Instructions</a:t>
            </a:r>
            <a:endParaRPr lang="en-US" dirty="0"/>
          </a:p>
          <a:p>
            <a:r>
              <a:rPr lang="en-US" dirty="0"/>
              <a:t>Load/Store Instructions</a:t>
            </a:r>
            <a:endParaRPr lang="en-US" dirty="0"/>
          </a:p>
          <a:p>
            <a:r>
              <a:rPr lang="en-US" dirty="0"/>
              <a:t>Logical Instructions</a:t>
            </a:r>
            <a:endParaRPr lang="en-US" dirty="0"/>
          </a:p>
          <a:p>
            <a:r>
              <a:rPr lang="en-US" dirty="0"/>
              <a:t>Comparison Instructions</a:t>
            </a:r>
            <a:endParaRPr lang="en-US" dirty="0"/>
          </a:p>
          <a:p>
            <a:r>
              <a:rPr lang="en-US" dirty="0"/>
              <a:t>Branch Instructions</a:t>
            </a:r>
            <a:endParaRPr lang="en-US" dirty="0"/>
          </a:p>
          <a:p>
            <a:r>
              <a:rPr lang="en-US" dirty="0"/>
              <a:t>Jump Instructions</a:t>
            </a:r>
            <a:endParaRPr lang="en-US" dirty="0"/>
          </a:p>
          <a:p>
            <a:r>
              <a:rPr lang="en-US" dirty="0"/>
              <a:t>Other Instructions</a:t>
            </a:r>
            <a:endParaRPr lang="en-US" dirty="0"/>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Another </a:t>
            </a:r>
            <a:r>
              <a:rPr lang="en-US" altLang="zh-CN" dirty="0"/>
              <a:t>C</a:t>
            </a:r>
            <a:r>
              <a:rPr lang="en-US" dirty="0"/>
              <a:t>ategory</a:t>
            </a:r>
            <a:endParaRPr lang="en-US" dirty="0"/>
          </a:p>
        </p:txBody>
      </p:sp>
      <p:sp>
        <p:nvSpPr>
          <p:cNvPr id="7" name="Content Placeholder 6"/>
          <p:cNvSpPr>
            <a:spLocks noGrp="1"/>
          </p:cNvSpPr>
          <p:nvPr>
            <p:ph sz="quarter" idx="13"/>
          </p:nvPr>
        </p:nvSpPr>
        <p:spPr/>
        <p:txBody>
          <a:bodyPr/>
          <a:lstStyle/>
          <a:p>
            <a:r>
              <a:rPr lang="en-US" dirty="0"/>
              <a:t>2</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0825" y="2971800"/>
            <a:ext cx="8642350" cy="3377406"/>
          </a:xfrm>
        </p:spPr>
        <p:txBody>
          <a:bodyPr>
            <a:normAutofit fontScale="77500" lnSpcReduction="20000"/>
          </a:bodyPr>
          <a:lstStyle/>
          <a:p>
            <a:r>
              <a:rPr lang="en-US" b="1" dirty="0"/>
              <a:t>The OPCOD defines the operation of the instruction, such as addition, subtraction, data transfer, etc.</a:t>
            </a:r>
            <a:endParaRPr lang="en-US" b="1" dirty="0"/>
          </a:p>
          <a:p>
            <a:r>
              <a:rPr lang="en-US" b="1" dirty="0"/>
              <a:t>The OPERANDs designate the operate object of the OPCOD, which are the index of the register file, the address of memory, etc.</a:t>
            </a:r>
            <a:endParaRPr lang="en-US" b="1" dirty="0"/>
          </a:p>
          <a:p>
            <a:r>
              <a:rPr lang="en-US" b="1" dirty="0"/>
              <a:t>Both the OPCOD and OPERAND are represented in binary.</a:t>
            </a:r>
            <a:endParaRPr lang="en-US" b="1"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zh-CN" dirty="0"/>
              <a:t>Recap: </a:t>
            </a:r>
            <a:r>
              <a:rPr lang="en-US" dirty="0"/>
              <a:t>Instruction Format</a:t>
            </a:r>
            <a:endParaRPr lang="en-US" dirty="0"/>
          </a:p>
        </p:txBody>
      </p:sp>
      <p:sp>
        <p:nvSpPr>
          <p:cNvPr id="7" name="Content Placeholder 6"/>
          <p:cNvSpPr>
            <a:spLocks noGrp="1"/>
          </p:cNvSpPr>
          <p:nvPr>
            <p:ph sz="quarter" idx="13"/>
          </p:nvPr>
        </p:nvSpPr>
        <p:spPr/>
        <p:txBody>
          <a:bodyPr/>
          <a:lstStyle/>
          <a:p>
            <a:endParaRPr lang="en-US" dirty="0"/>
          </a:p>
        </p:txBody>
      </p:sp>
      <p:sp>
        <p:nvSpPr>
          <p:cNvPr id="8" name="矩形 9"/>
          <p:cNvSpPr/>
          <p:nvPr/>
        </p:nvSpPr>
        <p:spPr>
          <a:xfrm>
            <a:off x="457200" y="1447800"/>
            <a:ext cx="22860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p>
        </p:txBody>
      </p:sp>
      <p:sp>
        <p:nvSpPr>
          <p:cNvPr id="9" name="文本框 10"/>
          <p:cNvSpPr txBox="1"/>
          <p:nvPr/>
        </p:nvSpPr>
        <p:spPr>
          <a:xfrm>
            <a:off x="438150" y="1719590"/>
            <a:ext cx="2286000" cy="523220"/>
          </a:xfrm>
          <a:prstGeom prst="rect">
            <a:avLst/>
          </a:prstGeom>
          <a:noFill/>
        </p:spPr>
        <p:txBody>
          <a:bodyPr wrap="square" rtlCol="0" anchor="ctr">
            <a:spAutoFit/>
          </a:bodyPr>
          <a:lstStyle/>
          <a:p>
            <a:pPr algn="ctr"/>
            <a:r>
              <a:rPr lang="en-US" altLang="zh-CN" sz="2800" b="1" dirty="0">
                <a:solidFill>
                  <a:schemeClr val="bg1"/>
                </a:solidFill>
              </a:rPr>
              <a:t>OPCOD</a:t>
            </a:r>
            <a:endParaRPr lang="zh-CN" altLang="en-US" sz="2800" b="1" dirty="0">
              <a:solidFill>
                <a:schemeClr val="bg1"/>
              </a:solidFill>
            </a:endParaRPr>
          </a:p>
        </p:txBody>
      </p:sp>
      <p:sp>
        <p:nvSpPr>
          <p:cNvPr id="10" name="矩形 11"/>
          <p:cNvSpPr/>
          <p:nvPr/>
        </p:nvSpPr>
        <p:spPr>
          <a:xfrm>
            <a:off x="2743200" y="1447800"/>
            <a:ext cx="20574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2"/>
          <p:cNvSpPr txBox="1"/>
          <p:nvPr/>
        </p:nvSpPr>
        <p:spPr>
          <a:xfrm>
            <a:off x="2734945" y="1658034"/>
            <a:ext cx="2133600" cy="646331"/>
          </a:xfrm>
          <a:prstGeom prst="rect">
            <a:avLst/>
          </a:prstGeom>
          <a:noFill/>
        </p:spPr>
        <p:txBody>
          <a:bodyPr wrap="square" rtlCol="0" anchor="ctr">
            <a:noAutofit/>
          </a:bodyPr>
          <a:lstStyle/>
          <a:p>
            <a:r>
              <a:rPr lang="en-US" altLang="zh-CN" sz="2800" b="1" dirty="0">
                <a:solidFill>
                  <a:schemeClr val="bg1"/>
                </a:solidFill>
              </a:rPr>
              <a:t>OPERAND</a:t>
            </a:r>
            <a:endParaRPr lang="zh-CN" altLang="en-US" sz="3600" b="1" dirty="0">
              <a:solidFill>
                <a:schemeClr val="bg1"/>
              </a:solidFill>
            </a:endParaRPr>
          </a:p>
        </p:txBody>
      </p:sp>
      <p:sp>
        <p:nvSpPr>
          <p:cNvPr id="12" name="矩形 13"/>
          <p:cNvSpPr/>
          <p:nvPr/>
        </p:nvSpPr>
        <p:spPr>
          <a:xfrm>
            <a:off x="6395720" y="1447800"/>
            <a:ext cx="20574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文本框 14"/>
          <p:cNvSpPr txBox="1"/>
          <p:nvPr/>
        </p:nvSpPr>
        <p:spPr>
          <a:xfrm>
            <a:off x="6414770" y="1658033"/>
            <a:ext cx="2133600" cy="646331"/>
          </a:xfrm>
          <a:prstGeom prst="rect">
            <a:avLst/>
          </a:prstGeom>
          <a:noFill/>
        </p:spPr>
        <p:txBody>
          <a:bodyPr wrap="square" rtlCol="0" anchor="ctr">
            <a:noAutofit/>
          </a:bodyPr>
          <a:lstStyle/>
          <a:p>
            <a:r>
              <a:rPr lang="en-US" altLang="zh-CN" sz="2800" b="1" dirty="0">
                <a:solidFill>
                  <a:schemeClr val="bg1"/>
                </a:solidFill>
              </a:rPr>
              <a:t>OPERAND</a:t>
            </a:r>
            <a:endParaRPr lang="zh-CN" altLang="en-US" sz="3600" b="1" dirty="0">
              <a:solidFill>
                <a:schemeClr val="bg1"/>
              </a:solidFill>
            </a:endParaRPr>
          </a:p>
        </p:txBody>
      </p:sp>
      <p:sp>
        <p:nvSpPr>
          <p:cNvPr id="14" name="矩形 15"/>
          <p:cNvSpPr/>
          <p:nvPr/>
        </p:nvSpPr>
        <p:spPr>
          <a:xfrm>
            <a:off x="4800600" y="1447800"/>
            <a:ext cx="159512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6"/>
          <p:cNvSpPr txBox="1"/>
          <p:nvPr/>
        </p:nvSpPr>
        <p:spPr>
          <a:xfrm>
            <a:off x="4819650" y="1624653"/>
            <a:ext cx="1557020" cy="523220"/>
          </a:xfrm>
          <a:prstGeom prst="rect">
            <a:avLst/>
          </a:prstGeom>
          <a:noFill/>
        </p:spPr>
        <p:txBody>
          <a:bodyPr wrap="square" rtlCol="0" anchor="ctr">
            <a:spAutoFit/>
          </a:bodyPr>
          <a:lstStyle/>
          <a:p>
            <a:pPr algn="ctr"/>
            <a:r>
              <a:rPr lang="en-US" altLang="zh-CN" sz="2800" b="1" dirty="0">
                <a:solidFill>
                  <a:schemeClr val="bg1"/>
                </a:solidFill>
              </a:rPr>
              <a:t>…</a:t>
            </a:r>
            <a:endParaRPr lang="zh-CN" altLang="en-US" sz="3600"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numCol="2">
            <a:normAutofit fontScale="70000" lnSpcReduction="20000"/>
          </a:bodyPr>
          <a:lstStyle/>
          <a:p>
            <a:pPr marL="0" indent="0">
              <a:buNone/>
            </a:pPr>
            <a:r>
              <a:rPr lang="en-US" altLang="zh-CN" b="1" dirty="0">
                <a:latin typeface="Abadi MT Condensed Light" charset="0"/>
                <a:ea typeface="Abadi MT Condensed Light" charset="0"/>
                <a:cs typeface="Abadi MT Condensed Light" charset="0"/>
              </a:rPr>
              <a:t>add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addu</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addi</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imm</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addiu</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imm</a:t>
            </a:r>
            <a:endParaRPr lang="en-US" altLang="zh-CN" b="1" dirty="0">
              <a:latin typeface="Abadi MT Condensed Light" charset="0"/>
              <a:ea typeface="Abadi MT Condensed Light" charset="0"/>
              <a:cs typeface="Abadi MT Condensed Light" charset="0"/>
            </a:endParaRPr>
          </a:p>
          <a:p>
            <a:pPr marL="0" indent="0">
              <a:buNone/>
            </a:pPr>
            <a:endParaRPr lang="en-US" altLang="zh-CN" b="1" dirty="0">
              <a:latin typeface="Abadi MT Condensed Light" charset="0"/>
              <a:ea typeface="Abadi MT Condensed Light" charset="0"/>
              <a:cs typeface="Abadi MT Condensed Light" charset="0"/>
            </a:endParaRPr>
          </a:p>
          <a:p>
            <a:pPr marL="0" indent="0">
              <a:buNone/>
            </a:pPr>
            <a:r>
              <a:rPr lang="en-US" altLang="zh-CN" b="1" dirty="0">
                <a:latin typeface="Abadi MT Condensed Light" charset="0"/>
                <a:ea typeface="Abadi MT Condensed Light" charset="0"/>
                <a:cs typeface="Abadi MT Condensed Light" charset="0"/>
              </a:rPr>
              <a:t>sub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latin typeface="Abadi MT Condensed Light" charset="0"/>
                <a:ea typeface="Abadi MT Condensed Light" charset="0"/>
                <a:cs typeface="Abadi MT Condensed Light" charset="0"/>
              </a:rPr>
              <a:t>subu</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rd</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rs</a:t>
            </a:r>
            <a:r>
              <a:rPr lang="en-US" altLang="zh-CN" b="1" dirty="0">
                <a:latin typeface="Abadi MT Condensed Light" charset="0"/>
                <a:ea typeface="Abadi MT Condensed Light" charset="0"/>
                <a:cs typeface="Abadi MT Condensed Light" charset="0"/>
              </a:rPr>
              <a:t>, </a:t>
            </a:r>
            <a:r>
              <a:rPr lang="en-US" altLang="zh-CN" b="1" dirty="0" err="1">
                <a:latin typeface="Abadi MT Condensed Light" charset="0"/>
                <a:ea typeface="Abadi MT Condensed Light" charset="0"/>
                <a:cs typeface="Abadi MT Condensed Light" charset="0"/>
              </a:rPr>
              <a:t>rt</a:t>
            </a:r>
            <a:endParaRPr lang="en-US" altLang="zh-CN" b="1" dirty="0">
              <a:latin typeface="Abadi MT Condensed Light" charset="0"/>
              <a:ea typeface="Abadi MT Condensed Light" charset="0"/>
              <a:cs typeface="Abadi MT Condensed Light" charset="0"/>
            </a:endParaRPr>
          </a:p>
          <a:p>
            <a:pPr marL="0" indent="0">
              <a:buNone/>
            </a:pPr>
            <a:r>
              <a:rPr lang="en-US" altLang="zh-CN" b="1" dirty="0" err="1">
                <a:solidFill>
                  <a:srgbClr val="0070C0"/>
                </a:solidFill>
                <a:latin typeface="Abadi MT Condensed Light" charset="0"/>
                <a:ea typeface="Abadi MT Condensed Light" charset="0"/>
                <a:cs typeface="Abadi MT Condensed Light" charset="0"/>
              </a:rPr>
              <a:t>mult</a:t>
            </a:r>
            <a:r>
              <a:rPr lang="en-US" altLang="zh-CN" b="1" dirty="0">
                <a:solidFill>
                  <a:srgbClr val="0070C0"/>
                </a:solidFill>
                <a:latin typeface="Abadi MT Condensed Light" charset="0"/>
                <a:ea typeface="Abadi MT Condensed Light" charset="0"/>
                <a:cs typeface="Abadi MT Condensed Light" charset="0"/>
              </a:rPr>
              <a:t>    </a:t>
            </a:r>
            <a:r>
              <a:rPr lang="en-US" altLang="zh-CN" b="1" dirty="0" err="1">
                <a:solidFill>
                  <a:srgbClr val="0070C0"/>
                </a:solidFill>
                <a:latin typeface="Abadi MT Condensed Light" charset="0"/>
                <a:ea typeface="Abadi MT Condensed Light" charset="0"/>
                <a:cs typeface="Abadi MT Condensed Light" charset="0"/>
              </a:rPr>
              <a:t>rs</a:t>
            </a:r>
            <a:r>
              <a:rPr lang="en-US" altLang="zh-CN" b="1" dirty="0">
                <a:solidFill>
                  <a:srgbClr val="0070C0"/>
                </a:solidFill>
                <a:latin typeface="Abadi MT Condensed Light" charset="0"/>
                <a:ea typeface="Abadi MT Condensed Light" charset="0"/>
                <a:cs typeface="Abadi MT Condensed Light" charset="0"/>
              </a:rPr>
              <a:t>, </a:t>
            </a:r>
            <a:r>
              <a:rPr lang="en-US" altLang="zh-CN" b="1" dirty="0" err="1">
                <a:solidFill>
                  <a:srgbClr val="0070C0"/>
                </a:solidFill>
                <a:latin typeface="Abadi MT Condensed Light" charset="0"/>
                <a:ea typeface="Abadi MT Condensed Light" charset="0"/>
                <a:cs typeface="Abadi MT Condensed Light" charset="0"/>
              </a:rPr>
              <a:t>rt</a:t>
            </a:r>
            <a:endParaRPr lang="en-US" altLang="zh-CN" b="1" dirty="0">
              <a:solidFill>
                <a:srgbClr val="0070C0"/>
              </a:solidFill>
              <a:latin typeface="Abadi MT Condensed Light" charset="0"/>
              <a:ea typeface="Abadi MT Condensed Light" charset="0"/>
              <a:cs typeface="Abadi MT Condensed Light" charset="0"/>
            </a:endParaRPr>
          </a:p>
          <a:p>
            <a:pPr marL="0" indent="0">
              <a:buNone/>
            </a:pPr>
            <a:r>
              <a:rPr lang="en-US" altLang="zh-CN" b="1" dirty="0" err="1">
                <a:solidFill>
                  <a:srgbClr val="0070C0"/>
                </a:solidFill>
                <a:latin typeface="Abadi MT Condensed Light" charset="0"/>
                <a:ea typeface="Abadi MT Condensed Light" charset="0"/>
                <a:cs typeface="Abadi MT Condensed Light" charset="0"/>
              </a:rPr>
              <a:t>multu</a:t>
            </a:r>
            <a:r>
              <a:rPr lang="en-US" altLang="zh-CN" b="1" dirty="0">
                <a:solidFill>
                  <a:srgbClr val="0070C0"/>
                </a:solidFill>
                <a:latin typeface="Abadi MT Condensed Light" charset="0"/>
                <a:ea typeface="Abadi MT Condensed Light" charset="0"/>
                <a:cs typeface="Abadi MT Condensed Light" charset="0"/>
              </a:rPr>
              <a:t>  </a:t>
            </a:r>
            <a:r>
              <a:rPr lang="en-US" altLang="zh-CN" b="1" dirty="0" err="1">
                <a:solidFill>
                  <a:srgbClr val="0070C0"/>
                </a:solidFill>
                <a:latin typeface="Abadi MT Condensed Light" charset="0"/>
                <a:ea typeface="Abadi MT Condensed Light" charset="0"/>
                <a:cs typeface="Abadi MT Condensed Light" charset="0"/>
              </a:rPr>
              <a:t>rs</a:t>
            </a:r>
            <a:r>
              <a:rPr lang="en-US" altLang="zh-CN" b="1" dirty="0">
                <a:solidFill>
                  <a:srgbClr val="0070C0"/>
                </a:solidFill>
                <a:latin typeface="Abadi MT Condensed Light" charset="0"/>
                <a:ea typeface="Abadi MT Condensed Light" charset="0"/>
                <a:cs typeface="Abadi MT Condensed Light" charset="0"/>
              </a:rPr>
              <a:t>, </a:t>
            </a:r>
            <a:r>
              <a:rPr lang="en-US" altLang="zh-CN" b="1" dirty="0" err="1">
                <a:solidFill>
                  <a:srgbClr val="0070C0"/>
                </a:solidFill>
                <a:latin typeface="Abadi MT Condensed Light" charset="0"/>
                <a:ea typeface="Abadi MT Condensed Light" charset="0"/>
                <a:cs typeface="Abadi MT Condensed Light" charset="0"/>
              </a:rPr>
              <a:t>rt</a:t>
            </a:r>
            <a:endParaRPr lang="en-US" altLang="zh-CN" b="1" dirty="0">
              <a:solidFill>
                <a:srgbClr val="0070C0"/>
              </a:solidFill>
              <a:latin typeface="Abadi MT Condensed Light" charset="0"/>
              <a:ea typeface="Abadi MT Condensed Light" charset="0"/>
              <a:cs typeface="Abadi MT Condensed Light" charset="0"/>
            </a:endParaRPr>
          </a:p>
          <a:p>
            <a:endParaRPr lang="en-US" altLang="zh-CN" b="1" dirty="0">
              <a:solidFill>
                <a:srgbClr val="0000CC"/>
              </a:solidFill>
            </a:endParaRPr>
          </a:p>
          <a:p>
            <a:endParaRPr lang="en-US" altLang="zh-CN" b="1" dirty="0">
              <a:solidFill>
                <a:srgbClr val="0000CC"/>
              </a:solidFill>
            </a:endParaRPr>
          </a:p>
          <a:p>
            <a:endParaRPr lang="en-US" altLang="zh-CN" b="1" dirty="0">
              <a:solidFill>
                <a:srgbClr val="0000CC"/>
              </a:solidFill>
            </a:endParaRPr>
          </a:p>
          <a:p>
            <a:pPr marL="0" indent="0">
              <a:buNone/>
            </a:pPr>
            <a:r>
              <a:rPr lang="en-US" altLang="zh-CN" sz="3100" b="1" dirty="0" err="1">
                <a:latin typeface="Abadi MT Condensed Light" charset="0"/>
                <a:ea typeface="Abadi MT Condensed Light" charset="0"/>
                <a:cs typeface="Abadi MT Condensed Light" charset="0"/>
              </a:rPr>
              <a:t>mul</a:t>
            </a:r>
            <a:r>
              <a:rPr lang="en-US" altLang="zh-CN" sz="3100" b="1" dirty="0">
                <a:latin typeface="Abadi MT Condensed Light" charset="0"/>
                <a:ea typeface="Abadi MT Condensed Light" charset="0"/>
                <a:cs typeface="Abadi MT Condensed Light" charset="0"/>
              </a:rPr>
              <a:t>       </a:t>
            </a:r>
            <a:r>
              <a:rPr lang="en-US" altLang="zh-CN" sz="3100" b="1" dirty="0" err="1">
                <a:latin typeface="Abadi MT Condensed Light" charset="0"/>
                <a:ea typeface="Abadi MT Condensed Light" charset="0"/>
                <a:cs typeface="Abadi MT Condensed Light" charset="0"/>
              </a:rPr>
              <a:t>rd</a:t>
            </a:r>
            <a:r>
              <a:rPr lang="en-US" altLang="zh-CN" sz="3100" b="1" dirty="0">
                <a:latin typeface="Abadi MT Condensed Light" charset="0"/>
                <a:ea typeface="Abadi MT Condensed Light" charset="0"/>
                <a:cs typeface="Abadi MT Condensed Light" charset="0"/>
              </a:rPr>
              <a:t>, </a:t>
            </a:r>
            <a:r>
              <a:rPr lang="en-US" altLang="zh-CN" sz="3100" b="1" dirty="0" err="1">
                <a:latin typeface="Abadi MT Condensed Light" charset="0"/>
                <a:ea typeface="Abadi MT Condensed Light" charset="0"/>
                <a:cs typeface="Abadi MT Condensed Light" charset="0"/>
              </a:rPr>
              <a:t>rs</a:t>
            </a:r>
            <a:r>
              <a:rPr lang="en-US" altLang="zh-CN" sz="3100" b="1" dirty="0">
                <a:latin typeface="Abadi MT Condensed Light" charset="0"/>
                <a:ea typeface="Abadi MT Condensed Light" charset="0"/>
                <a:cs typeface="Abadi MT Condensed Light" charset="0"/>
              </a:rPr>
              <a:t>, </a:t>
            </a:r>
            <a:r>
              <a:rPr lang="en-US" altLang="zh-CN" sz="3100" b="1" dirty="0" err="1">
                <a:latin typeface="Abadi MT Condensed Light" charset="0"/>
                <a:ea typeface="Abadi MT Condensed Light" charset="0"/>
                <a:cs typeface="Abadi MT Condensed Light" charset="0"/>
              </a:rPr>
              <a:t>rt</a:t>
            </a:r>
            <a:r>
              <a:rPr lang="en-US" altLang="zh-CN" sz="3100" b="1" dirty="0">
                <a:latin typeface="Abadi MT Condensed Light" charset="0"/>
                <a:ea typeface="Abadi MT Condensed Light" charset="0"/>
                <a:cs typeface="Abadi MT Condensed Light" charset="0"/>
              </a:rPr>
              <a:t> </a:t>
            </a:r>
            <a:br>
              <a:rPr lang="en-US" altLang="zh-CN" sz="3100" b="1" dirty="0">
                <a:latin typeface="Abadi MT Condensed Light" charset="0"/>
                <a:ea typeface="Abadi MT Condensed Light" charset="0"/>
                <a:cs typeface="Abadi MT Condensed Light" charset="0"/>
              </a:rPr>
            </a:br>
            <a:r>
              <a:rPr lang="en-US" altLang="zh-CN" b="1" i="1" dirty="0">
                <a:solidFill>
                  <a:schemeClr val="accent1">
                    <a:lumMod val="75000"/>
                  </a:schemeClr>
                </a:solidFill>
              </a:rPr>
              <a:t>#put the low-order 32 bits of </a:t>
            </a:r>
            <a:br>
              <a:rPr lang="en-US" altLang="zh-CN" b="1" i="1" dirty="0">
                <a:solidFill>
                  <a:schemeClr val="accent1">
                    <a:lumMod val="75000"/>
                  </a:schemeClr>
                </a:solidFill>
              </a:rPr>
            </a:br>
            <a:r>
              <a:rPr lang="en-US" altLang="zh-CN" b="1" i="1" dirty="0">
                <a:solidFill>
                  <a:schemeClr val="accent1">
                    <a:lumMod val="75000"/>
                  </a:schemeClr>
                </a:solidFill>
              </a:rPr>
              <a:t>#the product into the </a:t>
            </a:r>
            <a:br>
              <a:rPr lang="en-US" altLang="zh-CN" b="1" i="1" dirty="0">
                <a:solidFill>
                  <a:schemeClr val="accent1">
                    <a:lumMod val="75000"/>
                  </a:schemeClr>
                </a:solidFill>
              </a:rPr>
            </a:br>
            <a:r>
              <a:rPr lang="en-US" altLang="zh-CN" b="1" i="1" dirty="0">
                <a:solidFill>
                  <a:schemeClr val="accent1">
                    <a:lumMod val="75000"/>
                  </a:schemeClr>
                </a:solidFill>
              </a:rPr>
              <a:t>#register </a:t>
            </a:r>
            <a:r>
              <a:rPr lang="en-US" altLang="zh-CN" b="1" i="1" dirty="0" err="1">
                <a:solidFill>
                  <a:schemeClr val="accent1">
                    <a:lumMod val="75000"/>
                  </a:schemeClr>
                </a:solidFill>
              </a:rPr>
              <a:t>rd</a:t>
            </a:r>
            <a:endParaRPr lang="en-US" altLang="zh-CN" b="1" dirty="0">
              <a:solidFill>
                <a:schemeClr val="accent1">
                  <a:lumMod val="75000"/>
                </a:schemeClr>
              </a:solidFill>
            </a:endParaRPr>
          </a:p>
          <a:p>
            <a:pPr marL="0" indent="0">
              <a:buNone/>
            </a:pPr>
            <a:endParaRPr lang="en-US" altLang="zh-CN" sz="1600" b="1" dirty="0">
              <a:solidFill>
                <a:srgbClr val="0000CC"/>
              </a:solidFill>
            </a:endParaRPr>
          </a:p>
          <a:p>
            <a:pPr marL="0" indent="0">
              <a:buNone/>
            </a:pPr>
            <a:r>
              <a:rPr lang="en-US" altLang="zh-CN" sz="3100" b="1" dirty="0">
                <a:solidFill>
                  <a:srgbClr val="0070C0"/>
                </a:solidFill>
                <a:latin typeface="Abadi MT Condensed Light" charset="0"/>
                <a:ea typeface="Abadi MT Condensed Light" charset="0"/>
                <a:cs typeface="Abadi MT Condensed Light" charset="0"/>
              </a:rPr>
              <a:t>div       </a:t>
            </a:r>
            <a:r>
              <a:rPr lang="en-US" altLang="zh-CN" sz="3100" b="1" dirty="0" err="1">
                <a:solidFill>
                  <a:srgbClr val="0070C0"/>
                </a:solidFill>
                <a:latin typeface="Abadi MT Condensed Light" charset="0"/>
                <a:ea typeface="Abadi MT Condensed Light" charset="0"/>
                <a:cs typeface="Abadi MT Condensed Light" charset="0"/>
              </a:rPr>
              <a:t>rs</a:t>
            </a:r>
            <a:r>
              <a:rPr lang="en-US" altLang="zh-CN" sz="3100" b="1" dirty="0">
                <a:solidFill>
                  <a:srgbClr val="0070C0"/>
                </a:solidFill>
                <a:latin typeface="Abadi MT Condensed Light" charset="0"/>
                <a:ea typeface="Abadi MT Condensed Light" charset="0"/>
                <a:cs typeface="Abadi MT Condensed Light" charset="0"/>
              </a:rPr>
              <a:t>, </a:t>
            </a:r>
            <a:r>
              <a:rPr lang="en-US" altLang="zh-CN" sz="3100" b="1" dirty="0" err="1">
                <a:solidFill>
                  <a:srgbClr val="0070C0"/>
                </a:solidFill>
                <a:latin typeface="Abadi MT Condensed Light" charset="0"/>
                <a:ea typeface="Abadi MT Condensed Light" charset="0"/>
                <a:cs typeface="Abadi MT Condensed Light" charset="0"/>
              </a:rPr>
              <a:t>rt</a:t>
            </a:r>
            <a:endParaRPr lang="en-US" altLang="zh-CN" sz="3100" b="1" dirty="0">
              <a:solidFill>
                <a:srgbClr val="0070C0"/>
              </a:solidFill>
              <a:latin typeface="Abadi MT Condensed Light" charset="0"/>
              <a:ea typeface="Abadi MT Condensed Light" charset="0"/>
              <a:cs typeface="Abadi MT Condensed Light" charset="0"/>
            </a:endParaRPr>
          </a:p>
          <a:p>
            <a:pPr marL="0" indent="0">
              <a:buNone/>
            </a:pPr>
            <a:r>
              <a:rPr lang="en-US" altLang="zh-CN" sz="3100" b="1" dirty="0" err="1">
                <a:solidFill>
                  <a:srgbClr val="0070C0"/>
                </a:solidFill>
                <a:latin typeface="Abadi MT Condensed Light" charset="0"/>
                <a:ea typeface="Abadi MT Condensed Light" charset="0"/>
                <a:cs typeface="Abadi MT Condensed Light" charset="0"/>
              </a:rPr>
              <a:t>divu</a:t>
            </a:r>
            <a:r>
              <a:rPr lang="en-US" altLang="zh-CN" sz="3100" b="1" dirty="0">
                <a:solidFill>
                  <a:srgbClr val="0070C0"/>
                </a:solidFill>
                <a:latin typeface="Abadi MT Condensed Light" charset="0"/>
                <a:ea typeface="Abadi MT Condensed Light" charset="0"/>
                <a:cs typeface="Abadi MT Condensed Light" charset="0"/>
              </a:rPr>
              <a:t>     </a:t>
            </a:r>
            <a:r>
              <a:rPr lang="en-US" altLang="zh-CN" sz="3100" b="1" dirty="0" err="1">
                <a:solidFill>
                  <a:srgbClr val="0070C0"/>
                </a:solidFill>
                <a:latin typeface="Abadi MT Condensed Light" charset="0"/>
                <a:ea typeface="Abadi MT Condensed Light" charset="0"/>
                <a:cs typeface="Abadi MT Condensed Light" charset="0"/>
              </a:rPr>
              <a:t>rs</a:t>
            </a:r>
            <a:r>
              <a:rPr lang="en-US" altLang="zh-CN" sz="3100" b="1" dirty="0">
                <a:solidFill>
                  <a:srgbClr val="0070C0"/>
                </a:solidFill>
                <a:latin typeface="Abadi MT Condensed Light" charset="0"/>
                <a:ea typeface="Abadi MT Condensed Light" charset="0"/>
                <a:cs typeface="Abadi MT Condensed Light" charset="0"/>
              </a:rPr>
              <a:t>, </a:t>
            </a:r>
            <a:r>
              <a:rPr lang="en-US" altLang="zh-CN" sz="3100" b="1" dirty="0" err="1">
                <a:solidFill>
                  <a:srgbClr val="0070C0"/>
                </a:solidFill>
                <a:latin typeface="Abadi MT Condensed Light" charset="0"/>
                <a:ea typeface="Abadi MT Condensed Light" charset="0"/>
                <a:cs typeface="Abadi MT Condensed Light" charset="0"/>
              </a:rPr>
              <a:t>rt</a:t>
            </a:r>
            <a:endParaRPr lang="en-US" altLang="zh-CN" sz="3100" b="1" dirty="0">
              <a:solidFill>
                <a:srgbClr val="0070C0"/>
              </a:solidFill>
              <a:latin typeface="Abadi MT Condensed Light" charset="0"/>
              <a:ea typeface="Abadi MT Condensed Light" charset="0"/>
              <a:cs typeface="Abadi MT Condensed Light" charset="0"/>
            </a:endParaRPr>
          </a:p>
          <a:p>
            <a:pPr marL="0" indent="0">
              <a:buNone/>
            </a:pPr>
            <a:endParaRPr lang="en-US" altLang="zh-CN" sz="1600" b="1" dirty="0">
              <a:solidFill>
                <a:srgbClr val="0000CC"/>
              </a:solidFill>
            </a:endParaRPr>
          </a:p>
          <a:p>
            <a:pPr marL="0" indent="0">
              <a:buNone/>
            </a:pPr>
            <a:r>
              <a:rPr lang="en-US" altLang="zh-CN" sz="3100" b="1" dirty="0" err="1">
                <a:latin typeface="Abadi MT Condensed Light" charset="0"/>
                <a:ea typeface="Abadi MT Condensed Light" charset="0"/>
                <a:cs typeface="Abadi MT Condensed Light" charset="0"/>
              </a:rPr>
              <a:t>mfhi</a:t>
            </a:r>
            <a:r>
              <a:rPr lang="en-US" altLang="zh-CN" sz="3100" b="1" dirty="0">
                <a:latin typeface="Abadi MT Condensed Light" charset="0"/>
                <a:ea typeface="Abadi MT Condensed Light" charset="0"/>
                <a:cs typeface="Abadi MT Condensed Light" charset="0"/>
              </a:rPr>
              <a:t> </a:t>
            </a:r>
            <a:r>
              <a:rPr lang="en-US" altLang="zh-CN" sz="3100" b="1" dirty="0" err="1">
                <a:latin typeface="Abadi MT Condensed Light" charset="0"/>
                <a:ea typeface="Abadi MT Condensed Light" charset="0"/>
                <a:cs typeface="Abadi MT Condensed Light" charset="0"/>
              </a:rPr>
              <a:t>rd</a:t>
            </a:r>
            <a:r>
              <a:rPr lang="en-US" altLang="zh-CN" sz="3100" b="1" dirty="0">
                <a:latin typeface="Abadi MT Condensed Light" charset="0"/>
                <a:ea typeface="Abadi MT Condensed Light" charset="0"/>
                <a:cs typeface="Abadi MT Condensed Light" charset="0"/>
              </a:rPr>
              <a:t> 	</a:t>
            </a:r>
            <a:r>
              <a:rPr lang="en-US" altLang="zh-CN" b="1" i="1" dirty="0">
                <a:solidFill>
                  <a:schemeClr val="accent1">
                    <a:lumMod val="75000"/>
                  </a:schemeClr>
                </a:solidFill>
              </a:rPr>
              <a:t>#</a:t>
            </a:r>
            <a:r>
              <a:rPr lang="en-US" altLang="zh-CN" b="1" i="1" dirty="0" err="1">
                <a:solidFill>
                  <a:schemeClr val="accent1">
                    <a:lumMod val="75000"/>
                  </a:schemeClr>
                </a:solidFill>
              </a:rPr>
              <a:t>rd</a:t>
            </a:r>
            <a:r>
              <a:rPr lang="en-US" altLang="zh-CN" b="1" i="1" dirty="0">
                <a:solidFill>
                  <a:schemeClr val="accent1">
                    <a:lumMod val="75000"/>
                  </a:schemeClr>
                </a:solidFill>
              </a:rPr>
              <a:t>&lt;-hi</a:t>
            </a:r>
            <a:endParaRPr lang="en-US" altLang="zh-CN" b="1" i="1" dirty="0">
              <a:solidFill>
                <a:schemeClr val="accent1">
                  <a:lumMod val="75000"/>
                </a:schemeClr>
              </a:solidFill>
            </a:endParaRPr>
          </a:p>
          <a:p>
            <a:pPr marL="0" indent="0">
              <a:buNone/>
            </a:pPr>
            <a:r>
              <a:rPr lang="en-US" altLang="zh-CN" sz="3100" b="1" dirty="0" err="1">
                <a:latin typeface="Abadi MT Condensed Light" charset="0"/>
                <a:ea typeface="Abadi MT Condensed Light" charset="0"/>
                <a:cs typeface="Abadi MT Condensed Light" charset="0"/>
              </a:rPr>
              <a:t>mflo</a:t>
            </a:r>
            <a:r>
              <a:rPr lang="en-US" altLang="zh-CN" sz="3100" b="1" dirty="0">
                <a:latin typeface="Abadi MT Condensed Light" charset="0"/>
                <a:ea typeface="Abadi MT Condensed Light" charset="0"/>
                <a:cs typeface="Abadi MT Condensed Light" charset="0"/>
              </a:rPr>
              <a:t> </a:t>
            </a:r>
            <a:r>
              <a:rPr lang="en-US" altLang="zh-CN" sz="3100" b="1" dirty="0" err="1">
                <a:latin typeface="Abadi MT Condensed Light" charset="0"/>
                <a:ea typeface="Abadi MT Condensed Light" charset="0"/>
                <a:cs typeface="Abadi MT Condensed Light" charset="0"/>
              </a:rPr>
              <a:t>rd</a:t>
            </a:r>
            <a:r>
              <a:rPr lang="en-US" altLang="zh-CN" sz="3100" b="1" dirty="0">
                <a:latin typeface="Abadi MT Condensed Light" charset="0"/>
                <a:ea typeface="Abadi MT Condensed Light" charset="0"/>
                <a:cs typeface="Abadi MT Condensed Light" charset="0"/>
              </a:rPr>
              <a:t> 	</a:t>
            </a:r>
            <a:r>
              <a:rPr lang="en-US" altLang="zh-CN" b="1" i="1" dirty="0">
                <a:solidFill>
                  <a:schemeClr val="accent1">
                    <a:lumMod val="75000"/>
                  </a:schemeClr>
                </a:solidFill>
              </a:rPr>
              <a:t>#</a:t>
            </a:r>
            <a:r>
              <a:rPr lang="en-US" altLang="zh-CN" b="1" i="1" dirty="0" err="1">
                <a:solidFill>
                  <a:schemeClr val="accent1">
                    <a:lumMod val="75000"/>
                  </a:schemeClr>
                </a:solidFill>
              </a:rPr>
              <a:t>rd</a:t>
            </a:r>
            <a:r>
              <a:rPr lang="en-US" altLang="zh-CN" b="1" i="1" dirty="0">
                <a:solidFill>
                  <a:schemeClr val="accent1">
                    <a:lumMod val="75000"/>
                  </a:schemeClr>
                </a:solidFill>
              </a:rPr>
              <a:t>&lt;-lo</a:t>
            </a:r>
            <a:endParaRPr lang="en-US" altLang="zh-CN" b="1" dirty="0">
              <a:solidFill>
                <a:schemeClr val="accent1">
                  <a:lumMod val="75000"/>
                </a:schemeClr>
              </a:solidFill>
            </a:endParaRPr>
          </a:p>
          <a:p>
            <a:pPr marL="0" indent="0">
              <a:buNone/>
            </a:pPr>
            <a:r>
              <a:rPr lang="en-US" altLang="zh-CN" sz="3100" b="1" dirty="0" err="1">
                <a:latin typeface="Abadi MT Condensed Light" charset="0"/>
                <a:ea typeface="Abadi MT Condensed Light" charset="0"/>
                <a:cs typeface="Abadi MT Condensed Light" charset="0"/>
              </a:rPr>
              <a:t>mthi</a:t>
            </a:r>
            <a:r>
              <a:rPr lang="en-US" altLang="zh-CN" sz="3100" b="1" dirty="0">
                <a:latin typeface="Abadi MT Condensed Light" charset="0"/>
                <a:ea typeface="Abadi MT Condensed Light" charset="0"/>
                <a:cs typeface="Abadi MT Condensed Light" charset="0"/>
              </a:rPr>
              <a:t> </a:t>
            </a:r>
            <a:r>
              <a:rPr lang="en-US" altLang="zh-CN" sz="3100" b="1" dirty="0" err="1">
                <a:latin typeface="Abadi MT Condensed Light" charset="0"/>
                <a:ea typeface="Abadi MT Condensed Light" charset="0"/>
                <a:cs typeface="Abadi MT Condensed Light" charset="0"/>
              </a:rPr>
              <a:t>rs</a:t>
            </a:r>
            <a:r>
              <a:rPr lang="en-US" altLang="zh-CN" sz="3100" b="1" dirty="0">
                <a:latin typeface="Abadi MT Condensed Light" charset="0"/>
                <a:ea typeface="Abadi MT Condensed Light" charset="0"/>
                <a:cs typeface="Abadi MT Condensed Light" charset="0"/>
              </a:rPr>
              <a:t> 	</a:t>
            </a:r>
            <a:r>
              <a:rPr lang="en-US" altLang="zh-CN" b="1" i="1" dirty="0">
                <a:solidFill>
                  <a:schemeClr val="accent1">
                    <a:lumMod val="75000"/>
                  </a:schemeClr>
                </a:solidFill>
              </a:rPr>
              <a:t>#hi&lt;-</a:t>
            </a:r>
            <a:r>
              <a:rPr lang="en-US" altLang="zh-CN" b="1" i="1" dirty="0" err="1">
                <a:solidFill>
                  <a:schemeClr val="accent1">
                    <a:lumMod val="75000"/>
                  </a:schemeClr>
                </a:solidFill>
              </a:rPr>
              <a:t>rs</a:t>
            </a:r>
            <a:endParaRPr lang="en-US" altLang="zh-CN" b="1" dirty="0">
              <a:solidFill>
                <a:schemeClr val="accent1">
                  <a:lumMod val="75000"/>
                </a:schemeClr>
              </a:solidFill>
            </a:endParaRPr>
          </a:p>
          <a:p>
            <a:pPr marL="0" indent="0">
              <a:buNone/>
            </a:pPr>
            <a:r>
              <a:rPr lang="en-US" altLang="zh-CN" sz="3100" b="1" dirty="0" err="1">
                <a:latin typeface="Abadi MT Condensed Light" charset="0"/>
                <a:ea typeface="Abadi MT Condensed Light" charset="0"/>
                <a:cs typeface="Abadi MT Condensed Light" charset="0"/>
              </a:rPr>
              <a:t>mtlo</a:t>
            </a:r>
            <a:r>
              <a:rPr lang="en-US" altLang="zh-CN" sz="3100" b="1" dirty="0">
                <a:latin typeface="Abadi MT Condensed Light" charset="0"/>
                <a:ea typeface="Abadi MT Condensed Light" charset="0"/>
                <a:cs typeface="Abadi MT Condensed Light" charset="0"/>
              </a:rPr>
              <a:t> </a:t>
            </a:r>
            <a:r>
              <a:rPr lang="en-US" altLang="zh-CN" sz="3100" b="1" dirty="0" err="1">
                <a:latin typeface="Abadi MT Condensed Light" charset="0"/>
                <a:ea typeface="Abadi MT Condensed Light" charset="0"/>
                <a:cs typeface="Abadi MT Condensed Light" charset="0"/>
              </a:rPr>
              <a:t>rs</a:t>
            </a:r>
            <a:r>
              <a:rPr lang="en-US" altLang="zh-CN" sz="3100" b="1" dirty="0">
                <a:latin typeface="Abadi MT Condensed Light" charset="0"/>
                <a:ea typeface="Abadi MT Condensed Light" charset="0"/>
                <a:cs typeface="Abadi MT Condensed Light" charset="0"/>
              </a:rPr>
              <a:t> 	</a:t>
            </a:r>
            <a:r>
              <a:rPr lang="en-US" altLang="zh-CN" b="1" i="1" dirty="0">
                <a:solidFill>
                  <a:schemeClr val="accent1">
                    <a:lumMod val="75000"/>
                  </a:schemeClr>
                </a:solidFill>
              </a:rPr>
              <a:t>#lo&lt;-</a:t>
            </a:r>
            <a:r>
              <a:rPr lang="en-US" altLang="zh-CN" b="1" i="1" dirty="0" err="1">
                <a:solidFill>
                  <a:schemeClr val="accent1">
                    <a:lumMod val="75000"/>
                  </a:schemeClr>
                </a:solidFill>
              </a:rPr>
              <a:t>rs</a:t>
            </a:r>
            <a:endParaRPr lang="en-US" altLang="zh-CN" b="1" dirty="0">
              <a:solidFill>
                <a:schemeClr val="accent1">
                  <a:lumMod val="75000"/>
                </a:schemeClr>
              </a:solidFill>
            </a:endParaRPr>
          </a:p>
          <a:p>
            <a:pPr marL="0" indent="0">
              <a:buNone/>
            </a:pPr>
            <a:endParaRPr lang="en-US" altLang="zh-CN" b="1" dirty="0">
              <a:solidFill>
                <a:srgbClr val="0000CC"/>
              </a:solidFill>
            </a:endParaRPr>
          </a:p>
          <a:p>
            <a:endParaRPr lang="en-US" dirty="0"/>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altLang="zh-CN" dirty="0"/>
              <a:t>Arithmetic Instructions</a:t>
            </a:r>
            <a:endParaRPr lang="en-US" dirty="0"/>
          </a:p>
        </p:txBody>
      </p:sp>
      <p:sp>
        <p:nvSpPr>
          <p:cNvPr id="7" name="Content Placeholder 6"/>
          <p:cNvSpPr>
            <a:spLocks noGrp="1"/>
          </p:cNvSpPr>
          <p:nvPr>
            <p:ph sz="quarter" idx="13"/>
          </p:nvPr>
        </p:nvSpPr>
        <p:spPr/>
        <p:txBody>
          <a:bodyPr/>
          <a:lstStyle/>
          <a:p>
            <a:r>
              <a:rPr lang="en-US" altLang="zh-CN" dirty="0"/>
              <a:t>2.1</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7" end="1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8" end="1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19" end="1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altLang="zh-CN" dirty="0"/>
              <a:t>g= h + A[9] </a:t>
            </a:r>
            <a:endParaRPr lang="en-US" altLang="zh-CN" dirty="0"/>
          </a:p>
          <a:p>
            <a:pPr lvl="1"/>
            <a:r>
              <a:rPr lang="en-US" altLang="zh-CN" dirty="0"/>
              <a:t>All variables are </a:t>
            </a:r>
            <a:r>
              <a:rPr lang="en-US" altLang="zh-CN" dirty="0" err="1"/>
              <a:t>int</a:t>
            </a:r>
            <a:endParaRPr lang="en-US" altLang="zh-CN" dirty="0"/>
          </a:p>
          <a:p>
            <a:pPr lvl="1"/>
            <a:r>
              <a:rPr lang="en-US" altLang="zh-CN" dirty="0"/>
              <a:t>h stored in $S1, g in $S2, a[0] address in $S3</a:t>
            </a:r>
            <a:endParaRPr lang="en-US" altLang="zh-CN" dirty="0"/>
          </a:p>
          <a:p>
            <a:pPr lvl="1"/>
            <a:r>
              <a:rPr lang="en-US" altLang="zh-CN" dirty="0"/>
              <a:t>Correct or Wrong? and Why?</a:t>
            </a:r>
            <a:endParaRPr lang="en-US" altLang="zh-CN" dirty="0"/>
          </a:p>
          <a:p>
            <a:pPr marL="914400" lvl="2" indent="0">
              <a:buNone/>
            </a:pPr>
            <a:r>
              <a:rPr lang="en-US" altLang="zh-CN" dirty="0">
                <a:latin typeface="Abadi MT Condensed Light" charset="0"/>
                <a:ea typeface="Abadi MT Condensed Light" charset="0"/>
                <a:cs typeface="Abadi MT Condensed Light" charset="0"/>
              </a:rPr>
              <a:t>add $S2, $S1, 9($S3) </a:t>
            </a:r>
            <a:endParaRPr lang="en-US" altLang="zh-CN" dirty="0">
              <a:latin typeface="Abadi MT Condensed Light" charset="0"/>
              <a:ea typeface="Abadi MT Condensed Light" charset="0"/>
              <a:cs typeface="Abadi MT Condensed Light" charset="0"/>
            </a:endParaRPr>
          </a:p>
        </p:txBody>
      </p:sp>
      <p:sp>
        <p:nvSpPr>
          <p:cNvPr id="3" name="Date Placeholder 2"/>
          <p:cNvSpPr>
            <a:spLocks noGrp="1"/>
          </p:cNvSpPr>
          <p:nvPr>
            <p:ph type="dt" sz="half" idx="10"/>
          </p:nvPr>
        </p:nvSpPr>
        <p:spPr/>
        <p:txBody>
          <a:bodyPr/>
          <a:lstStyle/>
          <a:p>
            <a:r>
              <a:rPr lang="en-US" altLang="zh-CN"/>
              <a:t>COaA, LEC06 MIPS ISA</a:t>
            </a:r>
            <a:endParaRPr lang="en-US" altLang="zh-CN" dirty="0"/>
          </a:p>
        </p:txBody>
      </p:sp>
      <p:sp>
        <p:nvSpPr>
          <p:cNvPr id="4" name="Footer Placeholder 3"/>
          <p:cNvSpPr>
            <a:spLocks noGrp="1"/>
          </p:cNvSpPr>
          <p:nvPr>
            <p:ph type="ftr" sz="quarter" idx="11"/>
          </p:nvPr>
        </p:nvSpPr>
        <p:spPr/>
        <p:txBody>
          <a:bodyPr/>
          <a:lstStyle/>
          <a:p>
            <a:pPr algn="ctr"/>
            <a:r>
              <a:rPr lang="en-US" altLang="zh-CN"/>
              <a:t>Northwestern Polytechnical University</a:t>
            </a:r>
            <a:endParaRPr lang="zh-CN" altLang="en-US" dirty="0"/>
          </a:p>
        </p:txBody>
      </p:sp>
      <p:sp>
        <p:nvSpPr>
          <p:cNvPr id="5" name="Slide Number Placeholder 4"/>
          <p:cNvSpPr>
            <a:spLocks noGrp="1"/>
          </p:cNvSpPr>
          <p:nvPr>
            <p:ph type="sldNum" sz="quarter" idx="12"/>
          </p:nvPr>
        </p:nvSpPr>
        <p:spPr/>
        <p:txBody>
          <a:bodyPr/>
          <a:lstStyle/>
          <a:p>
            <a:fld id="{B7A5BFCD-2DD0-1B4A-A6AE-A25793FF7F06}" type="slidenum">
              <a:rPr lang="zh-CN" altLang="en-US" smtClean="0"/>
            </a:fld>
            <a:endParaRPr lang="zh-CN" altLang="en-US"/>
          </a:p>
        </p:txBody>
      </p:sp>
      <p:sp>
        <p:nvSpPr>
          <p:cNvPr id="6" name="Title 5"/>
          <p:cNvSpPr>
            <a:spLocks noGrp="1"/>
          </p:cNvSpPr>
          <p:nvPr>
            <p:ph type="title"/>
          </p:nvPr>
        </p:nvSpPr>
        <p:spPr/>
        <p:txBody>
          <a:bodyPr/>
          <a:lstStyle/>
          <a:p>
            <a:r>
              <a:rPr lang="en-US" dirty="0"/>
              <a:t>Quiz</a:t>
            </a:r>
            <a:endParaRPr lang="en-US" dirty="0"/>
          </a:p>
        </p:txBody>
      </p:sp>
      <p:sp>
        <p:nvSpPr>
          <p:cNvPr id="7" name="Content Placeholder 6"/>
          <p:cNvSpPr>
            <a:spLocks noGrp="1"/>
          </p:cNvSpPr>
          <p:nvPr>
            <p:ph sz="quarter" idx="13"/>
          </p:nvPr>
        </p:nvSpPr>
        <p:spPr/>
        <p:txBody>
          <a:bodyPr/>
          <a:lstStyle/>
          <a:p>
            <a:endParaRPr lang="en-US"/>
          </a:p>
        </p:txBody>
      </p:sp>
      <p:pic>
        <p:nvPicPr>
          <p:cNvPr id="8" name="Picture 7"/>
          <p:cNvPicPr>
            <a:picLocks noChangeAspect="1"/>
          </p:cNvPicPr>
          <p:nvPr/>
        </p:nvPicPr>
        <p:blipFill>
          <a:blip r:embed="rId1"/>
          <a:stretch>
            <a:fillRect/>
          </a:stretch>
        </p:blipFill>
        <p:spPr>
          <a:xfrm>
            <a:off x="1873955" y="4741704"/>
            <a:ext cx="5396089" cy="609600"/>
          </a:xfrm>
          <a:prstGeom prst="rect">
            <a:avLst/>
          </a:prstGeom>
        </p:spPr>
      </p:pic>
      <p:sp>
        <p:nvSpPr>
          <p:cNvPr id="9" name="Cross 8"/>
          <p:cNvSpPr/>
          <p:nvPr/>
        </p:nvSpPr>
        <p:spPr>
          <a:xfrm rot="19245783">
            <a:off x="2786217" y="3409229"/>
            <a:ext cx="1036955" cy="987511"/>
          </a:xfrm>
          <a:prstGeom prst="plus">
            <a:avLst>
              <a:gd name="adj" fmla="val 45657"/>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066800" y="5659413"/>
            <a:ext cx="7239000" cy="369332"/>
          </a:xfrm>
          <a:prstGeom prst="rect">
            <a:avLst/>
          </a:prstGeom>
        </p:spPr>
        <p:txBody>
          <a:bodyPr wrap="square">
            <a:spAutoFit/>
          </a:bodyPr>
          <a:lstStyle/>
          <a:p>
            <a:pPr lvl="1"/>
            <a:r>
              <a:rPr lang="en-US" altLang="zh-CN" b="1" i="1" dirty="0">
                <a:solidFill>
                  <a:srgbClr val="FF0000"/>
                </a:solidFill>
              </a:rPr>
              <a:t>R-type Instruction in MIPS has no field for immediate value</a:t>
            </a:r>
            <a:endParaRPr lang="en-US" altLang="zh-CN"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81D58"/>
      </a:dk2>
      <a:lt2>
        <a:srgbClr val="919191"/>
      </a:lt2>
      <a:accent1>
        <a:srgbClr val="FC0128"/>
      </a:accent1>
      <a:accent2>
        <a:srgbClr val="063DE8"/>
      </a:accent2>
      <a:accent3>
        <a:srgbClr val="FFFFFF"/>
      </a:accent3>
      <a:accent4>
        <a:srgbClr val="000000"/>
      </a:accent4>
      <a:accent5>
        <a:srgbClr val="FDAAAC"/>
      </a:accent5>
      <a:accent6>
        <a:srgbClr val="0536D2"/>
      </a:accent6>
      <a:hlink>
        <a:srgbClr val="00DFCA"/>
      </a:hlink>
      <a:folHlink>
        <a:srgbClr val="EAEC5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光谱.thmx</Template>
  <TotalTime>0</TotalTime>
  <Words>20609</Words>
  <Application>WPS 演示</Application>
  <PresentationFormat>信纸(8.5x11 英寸)</PresentationFormat>
  <Paragraphs>1301</Paragraphs>
  <Slides>53</Slides>
  <Notes>20</Notes>
  <HiddenSlides>7</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53</vt:i4>
      </vt:variant>
    </vt:vector>
  </HeadingPairs>
  <TitlesOfParts>
    <vt:vector size="72" baseType="lpstr">
      <vt:lpstr>Arial</vt:lpstr>
      <vt:lpstr>宋体</vt:lpstr>
      <vt:lpstr>Wingdings</vt:lpstr>
      <vt:lpstr>Calibri</vt:lpstr>
      <vt:lpstr>Times New Roman</vt:lpstr>
      <vt:lpstr>微软雅黑</vt:lpstr>
      <vt:lpstr>华文中宋</vt:lpstr>
      <vt:lpstr>楷体</vt:lpstr>
      <vt:lpstr>Wingdings</vt:lpstr>
      <vt:lpstr>黑体</vt:lpstr>
      <vt:lpstr>Wingdings</vt:lpstr>
      <vt:lpstr>Abadi MT Condensed Light</vt:lpstr>
      <vt:lpstr>Segoe Print</vt:lpstr>
      <vt:lpstr>Arial Unicode MS</vt:lpstr>
      <vt:lpstr>Symbol</vt:lpstr>
      <vt:lpstr>MS PGothic</vt:lpstr>
      <vt:lpstr>Courier New</vt:lpstr>
      <vt:lpstr>LetterGothicStd</vt:lpstr>
      <vt:lpstr>Office Theme</vt:lpstr>
      <vt:lpstr>Lecture6  MIPS ISA</vt:lpstr>
      <vt:lpstr>Outline</vt:lpstr>
      <vt:lpstr>Register Organization</vt:lpstr>
      <vt:lpstr>Memory Organization</vt:lpstr>
      <vt:lpstr>Recap: MISP ISA</vt:lpstr>
      <vt:lpstr>Another Category</vt:lpstr>
      <vt:lpstr>Recap: Instruction Format</vt:lpstr>
      <vt:lpstr>Arithmetic Instructions</vt:lpstr>
      <vt:lpstr>Quiz</vt:lpstr>
      <vt:lpstr>Arithmetic Instructions</vt:lpstr>
      <vt:lpstr>Logical Instructions</vt:lpstr>
      <vt:lpstr>MIPS Logical Instructions</vt:lpstr>
      <vt:lpstr>Load/Store Instructions</vt:lpstr>
      <vt:lpstr>Comparison Instructions</vt:lpstr>
      <vt:lpstr>Branch Instructions</vt:lpstr>
      <vt:lpstr>Jump Instructions</vt:lpstr>
      <vt:lpstr>Other Instructions</vt:lpstr>
      <vt:lpstr>Pseudoinstruction</vt:lpstr>
      <vt:lpstr>PowerPoint 演示文稿</vt:lpstr>
      <vt:lpstr>Machine Language – Instruction Format</vt:lpstr>
      <vt:lpstr>Machine Language-(R-Type)</vt:lpstr>
      <vt:lpstr>R-Type Encoding</vt:lpstr>
      <vt:lpstr>R-Type Encoding</vt:lpstr>
      <vt:lpstr>R-Type Encoding</vt:lpstr>
      <vt:lpstr>Machine Language - (I-Type)</vt:lpstr>
      <vt:lpstr>Reg-Immed Instruction Encoding</vt:lpstr>
      <vt:lpstr>Machine Language - (J-Type)</vt:lpstr>
      <vt:lpstr>MIPS Operand Addressing Modes</vt:lpstr>
      <vt:lpstr>MIPS Operand Addressing Modes</vt:lpstr>
      <vt:lpstr>Programming with MIPS Instruction </vt:lpstr>
      <vt:lpstr>Programming with MIPS Instruction </vt:lpstr>
      <vt:lpstr>Programming with MIPS Instruction </vt:lpstr>
      <vt:lpstr>Programming-Procedure Call </vt:lpstr>
      <vt:lpstr>Programming-Stack </vt:lpstr>
      <vt:lpstr>Memory Stacks</vt:lpstr>
      <vt:lpstr>Call-Return Linkage: Stack Frames</vt:lpstr>
      <vt:lpstr>Programming-Procedure Call </vt:lpstr>
      <vt:lpstr>MIPS: Software conventions for Registers</vt:lpstr>
      <vt:lpstr>MIPS / GCC Calling Conventions</vt:lpstr>
      <vt:lpstr>Programming- C example: swap</vt:lpstr>
      <vt:lpstr>MIPS Instruction: swap</vt:lpstr>
      <vt:lpstr>Quiz</vt:lpstr>
      <vt:lpstr>Pointer and Array</vt:lpstr>
      <vt:lpstr>Pointer and Array</vt:lpstr>
      <vt:lpstr>Pointer and Array</vt:lpstr>
      <vt:lpstr>Compiler, Assembler, and Linker</vt:lpstr>
      <vt:lpstr>Parallelism and Instructions: Synchronization</vt:lpstr>
      <vt:lpstr>CISC vs RISC</vt:lpstr>
      <vt:lpstr>ISA-level Tradeoffs: Semantic Gap</vt:lpstr>
      <vt:lpstr>ISA-level Tradeoffs: Instruction Length</vt:lpstr>
      <vt:lpstr>ISA-level Tradeoffs: Uniform Decode</vt:lpstr>
      <vt:lpstr>ISA-level Tradeoffs: Number of Registers</vt:lpstr>
      <vt:lpstr>ISA-level Tradeoffs: Addressing Modes</vt:lpstr>
    </vt:vector>
  </TitlesOfParts>
  <LinksUpToDate>false</LinksUpToDate>
  <SharedDoc>false</SharedDoc>
  <HyperlinksChanged>false</HyperlinksChanged>
  <AppVersion>14.0000</AppVersion>
  <Pages>47</Page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431. Computer Architecture</dc:title>
  <dc:creator>Janie Irwin</dc:creator>
  <dc:subject>Lecture 01</dc:subject>
  <cp:lastModifiedBy>安建峰</cp:lastModifiedBy>
  <cp:revision>648</cp:revision>
  <cp:lastPrinted>1997-08-27T08:28:00Z</cp:lastPrinted>
  <dcterms:created xsi:type="dcterms:W3CDTF">1997-08-19T16:58:00Z</dcterms:created>
  <dcterms:modified xsi:type="dcterms:W3CDTF">2025-06-12T04:53:37Z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4C141004E6E64914925F9918BFED38FE_12</vt:lpwstr>
  </property>
  <property fmtid="{D5CDD505-2E9C-101B-9397-08002B2CF9AE}" pid="3" name="KSOProductBuildVer">
    <vt:lpwstr>2052-12.1.0.20784</vt:lpwstr>
  </property>
</Properties>
</file>

<file path=docProps/thumbnail.jpeg>
</file>